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tags/tag31.xml" ContentType="application/vnd.openxmlformats-officedocument.presentationml.tag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2"/>
  </p:notesMasterIdLst>
  <p:sldIdLst>
    <p:sldId id="2243" r:id="rId5"/>
    <p:sldId id="2286" r:id="rId6"/>
    <p:sldId id="2280" r:id="rId7"/>
    <p:sldId id="2284" r:id="rId8"/>
    <p:sldId id="2296" r:id="rId9"/>
    <p:sldId id="2287" r:id="rId10"/>
    <p:sldId id="2239" r:id="rId11"/>
  </p:sldIdLst>
  <p:sldSz cx="6858000" cy="9906000" type="A4"/>
  <p:notesSz cx="6808788" cy="9940925"/>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341B5D2-B3F1-4266-881F-65D002625A8F}">
          <p14:sldIdLst>
            <p14:sldId id="2243"/>
            <p14:sldId id="2286"/>
            <p14:sldId id="2280"/>
            <p14:sldId id="2284"/>
            <p14:sldId id="2296"/>
            <p14:sldId id="2287"/>
            <p14:sldId id="2239"/>
          </p14:sldIdLst>
        </p14:section>
      </p14:sectionLst>
    </p:ext>
    <p:ext uri="{EFAFB233-063F-42B5-8137-9DF3F51BA10A}">
      <p15:sldGuideLst xmlns:p15="http://schemas.microsoft.com/office/powerpoint/2012/main">
        <p15:guide id="1" pos="391" userDrawn="1">
          <p15:clr>
            <a:srgbClr val="A4A3A4"/>
          </p15:clr>
        </p15:guide>
        <p15:guide id="2" pos="4020" userDrawn="1">
          <p15:clr>
            <a:srgbClr val="A4A3A4"/>
          </p15:clr>
        </p15:guide>
        <p15:guide id="3" orient="horz" pos="353" userDrawn="1">
          <p15:clr>
            <a:srgbClr val="A4A3A4"/>
          </p15:clr>
        </p15:guide>
        <p15:guide id="4" orient="horz" pos="5819" userDrawn="1">
          <p15:clr>
            <a:srgbClr val="A4A3A4"/>
          </p15:clr>
        </p15:guide>
        <p15:guide id="5" pos="1162" userDrawn="1">
          <p15:clr>
            <a:srgbClr val="A4A3A4"/>
          </p15:clr>
        </p15:guide>
        <p15:guide id="6" pos="482" userDrawn="1">
          <p15:clr>
            <a:srgbClr val="A4A3A4"/>
          </p15:clr>
        </p15:guide>
        <p15:guide id="7" orient="horz" pos="56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1C"/>
    <a:srgbClr val="002F5A"/>
    <a:srgbClr val="002554"/>
    <a:srgbClr val="004F6B"/>
    <a:srgbClr val="008EAA"/>
    <a:srgbClr val="000000"/>
    <a:srgbClr val="FFFFFF"/>
    <a:srgbClr val="156082"/>
    <a:srgbClr val="002A57"/>
    <a:srgbClr val="002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01242-FE53-932F-AD0B-AC73254B4FD0}" v="90" dt="2026-03-19T11:56:29.306"/>
    <p1510:client id="{15ED92EC-26C0-0D7E-501D-CF97C8C491C7}" v="6" dt="2026-03-19T10:30:38.815"/>
    <p1510:client id="{27E01B0A-6E42-4C1A-8B32-A2935F045AD3}" v="82" dt="2026-03-19T11:48:37.788"/>
    <p1510:client id="{32E1A58E-7945-A4D6-3338-76F01AE25901}" v="21" dt="2026-03-19T13:39:41.894"/>
    <p1510:client id="{332BB6E3-7078-6660-68AC-2E15570082E8}" v="35" dt="2026-03-19T11:43:09.908"/>
    <p1510:client id="{39167691-A203-4149-8BA2-28C8E9EDEC94}" v="108" dt="2026-03-19T10:48:04.975"/>
    <p1510:client id="{4608D985-563F-946E-AEBC-1BB9339F65A7}" v="11" dt="2026-03-19T12:01:01.178"/>
    <p1510:client id="{5360C1BF-D071-406A-AD82-4F5CF9595FE3}" v="933" dt="2026-03-20T04:30:42.575"/>
    <p1510:client id="{65CDFD88-EA6C-301F-8CA4-2B9138CF0779}" v="6" dt="2026-03-19T13:28:48.204"/>
    <p1510:client id="{74AEF6E1-187B-9A75-0FF8-8C235256805D}" v="39" dt="2026-03-19T12:19:18.394"/>
    <p1510:client id="{834E40DC-50E9-7EEC-0A7C-C262B5FFCCF8}" v="30" dt="2026-03-19T11:23:12.978"/>
    <p1510:client id="{8AB82406-C126-46B2-9033-D3DA9650C3A3}" v="265" dt="2026-03-20T04:31:02.527"/>
    <p1510:client id="{8B5C0F13-374D-9FFA-8341-3EC2D0192567}" v="1" dt="2026-03-20T05:33:41.852"/>
    <p1510:client id="{9F3E9545-3757-4DC8-D68D-9C8FFD6F505D}" v="2" dt="2026-03-19T10:20:54.190"/>
    <p1510:client id="{A05D94C2-65C6-9CB1-DEDE-2B4869EE8660}" v="354" dt="2026-03-19T10:43:12.267"/>
    <p1510:client id="{A37AB22C-CF7E-48A7-8B18-6C3E2EB77F07}" v="777" dt="2026-03-19T10:35:34.805"/>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91"/>
        <p:guide pos="4020"/>
        <p:guide orient="horz" pos="353"/>
        <p:guide orient="horz" pos="5819"/>
        <p:guide pos="1162"/>
        <p:guide pos="482"/>
        <p:guide orient="horz" pos="5683"/>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8E8_2B2F8926.xlsb"/></Relationships>
</file>

<file path=ppt/charts/_rels/chart2.xml.rels><?xml version="1.0" encoding="UTF-8" standalone="yes"?>
<Relationships xmlns="http://schemas.openxmlformats.org/package/2006/relationships"><Relationship Id="rId3" Type="http://schemas.openxmlformats.org/officeDocument/2006/relationships/oleObject" Target="https://aifckz.sharepoint.com/sites/IndustryAnalysis/Shared%20Documents/2026_Documents/2026_Periodicals/2.%20March_Release/2.%20Data%20for%20March%20periodical/2026-03%20periodical%20data.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8E8_2B2F89261.xlsb"/></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8EC_545E3F37.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8EC_545E3F37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8EC_545E3F37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253731343283583E-2"/>
          <c:y val="0.23809523809523808"/>
          <c:w val="0.95149253731343286"/>
          <c:h val="0.6014109347442681"/>
        </c:manualLayout>
      </c:layout>
      <c:barChart>
        <c:barDir val="col"/>
        <c:grouping val="stacked"/>
        <c:varyColors val="0"/>
        <c:ser>
          <c:idx val="0"/>
          <c:order val="0"/>
          <c:spPr>
            <a:solidFill>
              <a:schemeClr val="accent1"/>
            </a:solidFill>
            <a:ln>
              <a:noFill/>
            </a:ln>
          </c:spPr>
          <c:invertIfNegative val="0"/>
          <c:dPt>
            <c:idx val="12"/>
            <c:invertIfNegative val="0"/>
            <c:bubble3D val="0"/>
            <c:spPr>
              <a:solidFill>
                <a:srgbClr val="008EAA"/>
              </a:solidFill>
              <a:ln w="3175" cmpd="sng" algn="ctr">
                <a:solidFill>
                  <a:schemeClr val="accent1"/>
                </a:solidFill>
                <a:prstDash val="solid"/>
              </a:ln>
            </c:spPr>
            <c:extLst>
              <c:ext xmlns:c16="http://schemas.microsoft.com/office/drawing/2014/chart" uri="{C3380CC4-5D6E-409C-BE32-E72D297353CC}">
                <c16:uniqueId val="{00000001-2F30-483F-A82D-9307FC37E8AE}"/>
              </c:ext>
            </c:extLst>
          </c:dPt>
          <c:dLbls>
            <c:dLbl>
              <c:idx val="0"/>
              <c:layout>
                <c:manualLayout>
                  <c:x val="0"/>
                  <c:y val="-0.37213403880070545"/>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F30-483F-A82D-9307FC37E8AE}"/>
                </c:ext>
              </c:extLst>
            </c:dLbl>
            <c:dLbl>
              <c:idx val="1"/>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Geologica"/>
                      <a:cs typeface="Geologica"/>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F30-483F-A82D-9307FC37E8AE}"/>
                </c:ext>
              </c:extLst>
            </c:dLbl>
            <c:dLbl>
              <c:idx val="2"/>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Geologica"/>
                      <a:cs typeface="Geologica"/>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F30-483F-A82D-9307FC37E8AE}"/>
                </c:ext>
              </c:extLst>
            </c:dLbl>
            <c:dLbl>
              <c:idx val="3"/>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F30-483F-A82D-9307FC37E8AE}"/>
                </c:ext>
              </c:extLst>
            </c:dLbl>
            <c:dLbl>
              <c:idx val="4"/>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Geologica"/>
                      <a:cs typeface="Geologica"/>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F30-483F-A82D-9307FC37E8AE}"/>
                </c:ext>
              </c:extLst>
            </c:dLbl>
            <c:dLbl>
              <c:idx val="5"/>
              <c:layout>
                <c:manualLayout>
                  <c:x val="0"/>
                  <c:y val="-0.37742504409171074"/>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F30-483F-A82D-9307FC37E8AE}"/>
                </c:ext>
              </c:extLst>
            </c:dLbl>
            <c:dLbl>
              <c:idx val="6"/>
              <c:layout>
                <c:manualLayout>
                  <c:x val="0"/>
                  <c:y val="-0.37918871252204583"/>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F30-483F-A82D-9307FC37E8AE}"/>
                </c:ext>
              </c:extLst>
            </c:dLbl>
            <c:dLbl>
              <c:idx val="7"/>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F30-483F-A82D-9307FC37E8AE}"/>
                </c:ext>
              </c:extLst>
            </c:dLbl>
            <c:dLbl>
              <c:idx val="8"/>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Geologica"/>
                      <a:cs typeface="Geologica"/>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F30-483F-A82D-9307FC37E8AE}"/>
                </c:ext>
              </c:extLst>
            </c:dLbl>
            <c:dLbl>
              <c:idx val="9"/>
              <c:layout>
                <c:manualLayout>
                  <c:x val="0"/>
                  <c:y val="-0.37566137566137564"/>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F30-483F-A82D-9307FC37E8AE}"/>
                </c:ext>
              </c:extLst>
            </c:dLbl>
            <c:dLbl>
              <c:idx val="10"/>
              <c:layout>
                <c:manualLayout>
                  <c:x val="0"/>
                  <c:y val="-0.37742504409171074"/>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F30-483F-A82D-9307FC37E8AE}"/>
                </c:ext>
              </c:extLst>
            </c:dLbl>
            <c:dLbl>
              <c:idx val="11"/>
              <c:layout>
                <c:manualLayout>
                  <c:x val="0"/>
                  <c:y val="-0.3439153439153439"/>
                </c:manualLayout>
              </c:layout>
              <c:numFmt formatCode="#,##0.0;&quot;-&quot;#,##0.0" sourceLinked="0"/>
              <c:spPr>
                <a:noFill/>
                <a:ln>
                  <a:noFill/>
                </a:ln>
              </c:spPr>
              <c:txPr>
                <a:bodyPr wrap="none"/>
                <a:lstStyle/>
                <a:p>
                  <a:pPr>
                    <a:defRPr sz="600" kern="1200">
                      <a:solidFill>
                        <a:schemeClr val="tx1"/>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F30-483F-A82D-9307FC37E8AE}"/>
                </c:ext>
              </c:extLst>
            </c:dLbl>
            <c:dLbl>
              <c:idx val="12"/>
              <c:layout>
                <c:manualLayout>
                  <c:x val="0"/>
                  <c:y val="-0.35273368606701938"/>
                </c:manualLayout>
              </c:layout>
              <c:numFmt formatCode="#,##0.0;&quot;-&quot;#,##0.0" sourceLinked="0"/>
              <c:spPr>
                <a:noFill/>
                <a:ln>
                  <a:noFill/>
                </a:ln>
              </c:spPr>
              <c:txPr>
                <a:bodyPr wrap="none"/>
                <a:lstStyle/>
                <a:p>
                  <a:pPr>
                    <a:defRPr sz="600" b="1" kern="1200">
                      <a:solidFill>
                        <a:srgbClr val="008EAA"/>
                      </a:solidFill>
                      <a:latin typeface="Geologica" pitchFamily="2" charset="0"/>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F30-483F-A82D-9307FC37E8AE}"/>
                </c:ext>
              </c:extLst>
            </c:dLbl>
            <c:spPr>
              <a:noFill/>
              <a:ln>
                <a:noFill/>
              </a:ln>
              <a:effectLst/>
            </c:spPr>
            <c:txPr>
              <a:bodyPr wrap="square" lIns="38100" tIns="19050" rIns="38100" bIns="19050" anchor="ctr">
                <a:spAutoFit/>
              </a:bodyPr>
              <a:lstStyle/>
              <a:p>
                <a:pPr>
                  <a:defRPr>
                    <a:latin typeface="Geologica" pitchFamily="2" charset="0"/>
                  </a:defRPr>
                </a:pPr>
                <a:endParaRPr lang="ru-KZ"/>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Sheet1!$A$1:$M$1</c:f>
              <c:numCache>
                <c:formatCode>General</c:formatCode>
                <c:ptCount val="13"/>
                <c:pt idx="0">
                  <c:v>107.3</c:v>
                </c:pt>
                <c:pt idx="1">
                  <c:v>108.3</c:v>
                </c:pt>
                <c:pt idx="2">
                  <c:v>108.5</c:v>
                </c:pt>
                <c:pt idx="3">
                  <c:v>108.6</c:v>
                </c:pt>
                <c:pt idx="4">
                  <c:v>109</c:v>
                </c:pt>
                <c:pt idx="5">
                  <c:v>109.3</c:v>
                </c:pt>
                <c:pt idx="6">
                  <c:v>109.6</c:v>
                </c:pt>
                <c:pt idx="7">
                  <c:v>109.1</c:v>
                </c:pt>
                <c:pt idx="8">
                  <c:v>109.1</c:v>
                </c:pt>
                <c:pt idx="9">
                  <c:v>109.1</c:v>
                </c:pt>
                <c:pt idx="10">
                  <c:v>109.4</c:v>
                </c:pt>
                <c:pt idx="11">
                  <c:v>97.2</c:v>
                </c:pt>
                <c:pt idx="12">
                  <c:v>100.2</c:v>
                </c:pt>
              </c:numCache>
            </c:numRef>
          </c:val>
          <c:extLst>
            <c:ext xmlns:c16="http://schemas.microsoft.com/office/drawing/2014/chart" uri="{C3380CC4-5D6E-409C-BE32-E72D297353CC}">
              <c16:uniqueId val="{0000000E-2F30-483F-A82D-9307FC37E8AE}"/>
            </c:ext>
          </c:extLst>
        </c:ser>
        <c:dLbls>
          <c:showLegendKey val="0"/>
          <c:showVal val="0"/>
          <c:showCatName val="0"/>
          <c:showSerName val="0"/>
          <c:showPercent val="0"/>
          <c:showBubbleSize val="0"/>
        </c:dLbls>
        <c:gapWidth val="80"/>
        <c:overlap val="100"/>
        <c:axId val="1140016832"/>
        <c:axId val="1"/>
      </c:barChart>
      <c:catAx>
        <c:axId val="1140016832"/>
        <c:scaling>
          <c:orientation val="minMax"/>
        </c:scaling>
        <c:delete val="0"/>
        <c:axPos val="b"/>
        <c:majorGridlines>
          <c:spPr>
            <a:ln>
              <a:noFill/>
            </a:ln>
          </c:spPr>
        </c:majorGridlines>
        <c:majorTickMark val="none"/>
        <c:minorTickMark val="none"/>
        <c:tickLblPos val="none"/>
        <c:spPr>
          <a:ln w="9525" cmpd="sng" algn="ctr">
            <a:solidFill>
              <a:srgbClr val="D9D9D9"/>
            </a:solidFill>
            <a:prstDash val="solid"/>
          </a:ln>
        </c:spPr>
        <c:crossAx val="1"/>
        <c:crosses val="min"/>
        <c:auto val="0"/>
        <c:lblAlgn val="ctr"/>
        <c:lblOffset val="100"/>
        <c:noMultiLvlLbl val="0"/>
      </c:catAx>
      <c:valAx>
        <c:axId val="1"/>
        <c:scaling>
          <c:orientation val="minMax"/>
          <c:max val="109.6"/>
          <c:min val="0"/>
        </c:scaling>
        <c:delete val="0"/>
        <c:axPos val="l"/>
        <c:majorGridlines>
          <c:spPr>
            <a:ln>
              <a:noFill/>
            </a:ln>
          </c:spPr>
        </c:majorGridlines>
        <c:numFmt formatCode="General" sourceLinked="1"/>
        <c:majorTickMark val="none"/>
        <c:minorTickMark val="none"/>
        <c:tickLblPos val="none"/>
        <c:spPr>
          <a:ln>
            <a:noFill/>
          </a:ln>
        </c:spPr>
        <c:crossAx val="1140016832"/>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9189457276463E-2"/>
          <c:y val="0.36071003177756594"/>
          <c:w val="0.91590307496103163"/>
          <c:h val="0.43415074025766737"/>
        </c:manualLayout>
      </c:layout>
      <c:barChart>
        <c:barDir val="col"/>
        <c:grouping val="stacked"/>
        <c:varyColors val="0"/>
        <c:ser>
          <c:idx val="1"/>
          <c:order val="1"/>
          <c:tx>
            <c:strRef>
              <c:f>infl!$B$4</c:f>
              <c:strCache>
                <c:ptCount val="1"/>
                <c:pt idx="0">
                  <c:v>Food Infl</c:v>
                </c:pt>
              </c:strCache>
            </c:strRef>
          </c:tx>
          <c:spPr>
            <a:solidFill>
              <a:srgbClr val="0B4349"/>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Geologica" pitchFamily="2" charset="0"/>
                    <a:ea typeface="+mn-ea"/>
                    <a:cs typeface="Arial" panose="020B0604020202020204" pitchFamily="34" charset="0"/>
                  </a:defRPr>
                </a:pPr>
                <a:endParaRPr lang="ru-K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infl!$D$2:$P$2</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infl!$D$4:$P$4</c:f>
              <c:numCache>
                <c:formatCode>General</c:formatCode>
                <c:ptCount val="13"/>
                <c:pt idx="0">
                  <c:v>6.5</c:v>
                </c:pt>
                <c:pt idx="1">
                  <c:v>7.6</c:v>
                </c:pt>
                <c:pt idx="2">
                  <c:v>8.5</c:v>
                </c:pt>
                <c:pt idx="3">
                  <c:v>8.5</c:v>
                </c:pt>
                <c:pt idx="4">
                  <c:v>10.6</c:v>
                </c:pt>
                <c:pt idx="5">
                  <c:v>11.2</c:v>
                </c:pt>
                <c:pt idx="6">
                  <c:v>11.7</c:v>
                </c:pt>
                <c:pt idx="7">
                  <c:v>12.7</c:v>
                </c:pt>
                <c:pt idx="8">
                  <c:v>13.5</c:v>
                </c:pt>
                <c:pt idx="9">
                  <c:v>13.4</c:v>
                </c:pt>
                <c:pt idx="10">
                  <c:v>13.5</c:v>
                </c:pt>
                <c:pt idx="11">
                  <c:v>12.9</c:v>
                </c:pt>
                <c:pt idx="12">
                  <c:v>12.7</c:v>
                </c:pt>
              </c:numCache>
            </c:numRef>
          </c:val>
          <c:extLst>
            <c:ext xmlns:c16="http://schemas.microsoft.com/office/drawing/2014/chart" uri="{C3380CC4-5D6E-409C-BE32-E72D297353CC}">
              <c16:uniqueId val="{00000000-AFDF-4E00-B123-7B40BFA82FBE}"/>
            </c:ext>
          </c:extLst>
        </c:ser>
        <c:ser>
          <c:idx val="2"/>
          <c:order val="2"/>
          <c:tx>
            <c:strRef>
              <c:f>infl!$B$5</c:f>
              <c:strCache>
                <c:ptCount val="1"/>
                <c:pt idx="0">
                  <c:v>Non-food infl</c:v>
                </c:pt>
              </c:strCache>
            </c:strRef>
          </c:tx>
          <c:spPr>
            <a:solidFill>
              <a:srgbClr val="008EAA"/>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Geologica" pitchFamily="2" charset="0"/>
                    <a:ea typeface="+mn-ea"/>
                    <a:cs typeface="Arial" panose="020B0604020202020204" pitchFamily="34" charset="0"/>
                  </a:defRPr>
                </a:pPr>
                <a:endParaRPr lang="ru-K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infl!$D$2:$P$2</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infl!$D$5:$P$5</c:f>
              <c:numCache>
                <c:formatCode>General</c:formatCode>
                <c:ptCount val="13"/>
                <c:pt idx="0">
                  <c:v>8.6999999999999993</c:v>
                </c:pt>
                <c:pt idx="1">
                  <c:v>9.1</c:v>
                </c:pt>
                <c:pt idx="2">
                  <c:v>8.9</c:v>
                </c:pt>
                <c:pt idx="3">
                  <c:v>5.9</c:v>
                </c:pt>
                <c:pt idx="4">
                  <c:v>9.4</c:v>
                </c:pt>
                <c:pt idx="5">
                  <c:v>9.5</c:v>
                </c:pt>
                <c:pt idx="6">
                  <c:v>9.6999999999999993</c:v>
                </c:pt>
                <c:pt idx="7">
                  <c:v>10.8</c:v>
                </c:pt>
                <c:pt idx="8">
                  <c:v>11</c:v>
                </c:pt>
                <c:pt idx="9">
                  <c:v>11.2</c:v>
                </c:pt>
                <c:pt idx="10">
                  <c:v>11.1</c:v>
                </c:pt>
                <c:pt idx="11">
                  <c:v>11.7</c:v>
                </c:pt>
                <c:pt idx="12">
                  <c:v>11.6</c:v>
                </c:pt>
              </c:numCache>
            </c:numRef>
          </c:val>
          <c:extLst>
            <c:ext xmlns:c16="http://schemas.microsoft.com/office/drawing/2014/chart" uri="{C3380CC4-5D6E-409C-BE32-E72D297353CC}">
              <c16:uniqueId val="{00000001-AFDF-4E00-B123-7B40BFA82FBE}"/>
            </c:ext>
          </c:extLst>
        </c:ser>
        <c:ser>
          <c:idx val="3"/>
          <c:order val="3"/>
          <c:tx>
            <c:strRef>
              <c:f>infl!$B$6</c:f>
              <c:strCache>
                <c:ptCount val="1"/>
                <c:pt idx="0">
                  <c:v>Services</c:v>
                </c:pt>
              </c:strCache>
            </c:strRef>
          </c:tx>
          <c:spPr>
            <a:solidFill>
              <a:srgbClr val="B4965F"/>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600" b="0" i="0" u="none" strike="noStrike" kern="1200" baseline="0">
                    <a:solidFill>
                      <a:schemeClr val="bg1"/>
                    </a:solidFill>
                    <a:latin typeface="Geologica" pitchFamily="2" charset="0"/>
                    <a:ea typeface="+mn-ea"/>
                    <a:cs typeface="Arial" panose="020B0604020202020204" pitchFamily="34" charset="0"/>
                  </a:defRPr>
                </a:pPr>
                <a:endParaRPr lang="ru-K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infl!$D$2:$P$2</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infl!$D$6:$P$6</c:f>
              <c:numCache>
                <c:formatCode>General</c:formatCode>
                <c:ptCount val="13"/>
                <c:pt idx="0">
                  <c:v>14.1</c:v>
                </c:pt>
                <c:pt idx="1">
                  <c:v>14.3</c:v>
                </c:pt>
                <c:pt idx="2">
                  <c:v>15.7</c:v>
                </c:pt>
                <c:pt idx="3">
                  <c:v>15.9</c:v>
                </c:pt>
                <c:pt idx="4">
                  <c:v>16.100000000000001</c:v>
                </c:pt>
                <c:pt idx="5">
                  <c:v>14.9</c:v>
                </c:pt>
                <c:pt idx="6">
                  <c:v>15.3</c:v>
                </c:pt>
                <c:pt idx="7">
                  <c:v>15.3</c:v>
                </c:pt>
                <c:pt idx="8">
                  <c:v>12.9</c:v>
                </c:pt>
                <c:pt idx="9">
                  <c:v>12.3</c:v>
                </c:pt>
                <c:pt idx="10" formatCode="0.00">
                  <c:v>12</c:v>
                </c:pt>
                <c:pt idx="11" formatCode="0.00">
                  <c:v>12</c:v>
                </c:pt>
                <c:pt idx="12">
                  <c:v>10.8</c:v>
                </c:pt>
              </c:numCache>
            </c:numRef>
          </c:val>
          <c:extLst>
            <c:ext xmlns:c16="http://schemas.microsoft.com/office/drawing/2014/chart" uri="{C3380CC4-5D6E-409C-BE32-E72D297353CC}">
              <c16:uniqueId val="{00000002-AFDF-4E00-B123-7B40BFA82FBE}"/>
            </c:ext>
          </c:extLst>
        </c:ser>
        <c:dLbls>
          <c:showLegendKey val="0"/>
          <c:showVal val="0"/>
          <c:showCatName val="0"/>
          <c:showSerName val="0"/>
          <c:showPercent val="0"/>
          <c:showBubbleSize val="0"/>
        </c:dLbls>
        <c:gapWidth val="48"/>
        <c:overlap val="100"/>
        <c:axId val="500849343"/>
        <c:axId val="500849823"/>
      </c:barChart>
      <c:lineChart>
        <c:grouping val="standard"/>
        <c:varyColors val="0"/>
        <c:ser>
          <c:idx val="0"/>
          <c:order val="0"/>
          <c:tx>
            <c:strRef>
              <c:f>infl!$B$3</c:f>
              <c:strCache>
                <c:ptCount val="1"/>
                <c:pt idx="0">
                  <c:v>Annual Inflation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2"/>
              <c:spPr>
                <a:noFill/>
                <a:ln>
                  <a:noFill/>
                </a:ln>
                <a:effectLst/>
              </c:spPr>
              <c:txPr>
                <a:bodyPr rot="0" spcFirstLastPara="1" vertOverflow="ellipsis" vert="horz" wrap="square" anchor="ctr" anchorCtr="1"/>
                <a:lstStyle/>
                <a:p>
                  <a:pPr>
                    <a:defRPr sz="600" b="1" i="0" u="none" strike="noStrike" kern="1200" baseline="0">
                      <a:solidFill>
                        <a:srgbClr val="008EAA"/>
                      </a:solidFill>
                      <a:latin typeface="Geologica" pitchFamily="2" charset="0"/>
                      <a:ea typeface="+mn-ea"/>
                      <a:cs typeface="Arial" panose="020B0604020202020204" pitchFamily="34" charset="0"/>
                    </a:defRPr>
                  </a:pPr>
                  <a:endParaRPr lang="ru-KZ"/>
                </a:p>
              </c:txPr>
              <c:dLblPos val="t"/>
              <c:showLegendKey val="0"/>
              <c:showVal val="1"/>
              <c:showCatName val="0"/>
              <c:showSerName val="0"/>
              <c:showPercent val="0"/>
              <c:showBubbleSize val="0"/>
              <c:extLst>
                <c:ext xmlns:c16="http://schemas.microsoft.com/office/drawing/2014/chart" uri="{C3380CC4-5D6E-409C-BE32-E72D297353CC}">
                  <c16:uniqueId val="{00000003-AFDF-4E00-B123-7B40BFA82FBE}"/>
                </c:ext>
              </c:extLst>
            </c:dLbl>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Geologica" pitchFamily="2" charset="0"/>
                    <a:ea typeface="+mn-ea"/>
                    <a:cs typeface="Arial" panose="020B0604020202020204" pitchFamily="34" charset="0"/>
                  </a:defRPr>
                </a:pPr>
                <a:endParaRPr lang="ru-K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infl!$D$2:$P$2</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infl!$D$3:$P$3</c:f>
              <c:numCache>
                <c:formatCode>0.0</c:formatCode>
                <c:ptCount val="13"/>
                <c:pt idx="0">
                  <c:v>9.3689999999999998</c:v>
                </c:pt>
                <c:pt idx="1">
                  <c:v>9.9779999999999998</c:v>
                </c:pt>
                <c:pt idx="2">
                  <c:v>10.673999999999999</c:v>
                </c:pt>
                <c:pt idx="3">
                  <c:v>11.295999999999999</c:v>
                </c:pt>
                <c:pt idx="4">
                  <c:v>11.835000000000001</c:v>
                </c:pt>
                <c:pt idx="5">
                  <c:v>11.76</c:v>
                </c:pt>
                <c:pt idx="6">
                  <c:v>12.192</c:v>
                </c:pt>
                <c:pt idx="7">
                  <c:v>12.927</c:v>
                </c:pt>
                <c:pt idx="8">
                  <c:v>12.551</c:v>
                </c:pt>
                <c:pt idx="9">
                  <c:v>12.368</c:v>
                </c:pt>
                <c:pt idx="10">
                  <c:v>12.316000000000001</c:v>
                </c:pt>
                <c:pt idx="11">
                  <c:v>12.235593</c:v>
                </c:pt>
                <c:pt idx="12" formatCode="General">
                  <c:v>11.7</c:v>
                </c:pt>
              </c:numCache>
            </c:numRef>
          </c:val>
          <c:smooth val="0"/>
          <c:extLst>
            <c:ext xmlns:c16="http://schemas.microsoft.com/office/drawing/2014/chart" uri="{C3380CC4-5D6E-409C-BE32-E72D297353CC}">
              <c16:uniqueId val="{00000004-AFDF-4E00-B123-7B40BFA82FBE}"/>
            </c:ext>
          </c:extLst>
        </c:ser>
        <c:dLbls>
          <c:showLegendKey val="0"/>
          <c:showVal val="0"/>
          <c:showCatName val="0"/>
          <c:showSerName val="0"/>
          <c:showPercent val="0"/>
          <c:showBubbleSize val="0"/>
        </c:dLbls>
        <c:marker val="1"/>
        <c:smooth val="0"/>
        <c:axId val="744926191"/>
        <c:axId val="744916591"/>
      </c:lineChart>
      <c:catAx>
        <c:axId val="50084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Geologica Light" pitchFamily="2" charset="0"/>
                <a:ea typeface="+mn-ea"/>
                <a:cs typeface="Arial" panose="020B0604020202020204" pitchFamily="34" charset="0"/>
              </a:defRPr>
            </a:pPr>
            <a:endParaRPr lang="ru-KZ"/>
          </a:p>
        </c:txPr>
        <c:crossAx val="500849823"/>
        <c:crosses val="autoZero"/>
        <c:auto val="1"/>
        <c:lblAlgn val="ctr"/>
        <c:lblOffset val="100"/>
        <c:noMultiLvlLbl val="0"/>
      </c:catAx>
      <c:valAx>
        <c:axId val="50084982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 b="0" i="0" u="none" strike="noStrike" kern="1200" baseline="0">
                <a:solidFill>
                  <a:schemeClr val="bg1"/>
                </a:solidFill>
                <a:latin typeface="Geologica" pitchFamily="2" charset="0"/>
                <a:ea typeface="+mn-ea"/>
                <a:cs typeface="Arial" panose="020B0604020202020204" pitchFamily="34" charset="0"/>
              </a:defRPr>
            </a:pPr>
            <a:endParaRPr lang="ru-KZ"/>
          </a:p>
        </c:txPr>
        <c:crossAx val="500849343"/>
        <c:crosses val="autoZero"/>
        <c:crossBetween val="between"/>
      </c:valAx>
      <c:valAx>
        <c:axId val="744916591"/>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 b="0" i="0" u="none" strike="noStrike" kern="1200" baseline="0">
                <a:solidFill>
                  <a:schemeClr val="bg1"/>
                </a:solidFill>
                <a:latin typeface="Geologica" pitchFamily="2" charset="0"/>
                <a:ea typeface="+mn-ea"/>
                <a:cs typeface="Arial" panose="020B0604020202020204" pitchFamily="34" charset="0"/>
              </a:defRPr>
            </a:pPr>
            <a:endParaRPr lang="ru-KZ"/>
          </a:p>
        </c:txPr>
        <c:crossAx val="744926191"/>
        <c:crosses val="max"/>
        <c:crossBetween val="between"/>
      </c:valAx>
      <c:catAx>
        <c:axId val="744926191"/>
        <c:scaling>
          <c:orientation val="minMax"/>
        </c:scaling>
        <c:delete val="1"/>
        <c:axPos val="b"/>
        <c:numFmt formatCode="General" sourceLinked="1"/>
        <c:majorTickMark val="none"/>
        <c:minorTickMark val="none"/>
        <c:tickLblPos val="nextTo"/>
        <c:crossAx val="744916591"/>
        <c:crosses val="autoZero"/>
        <c:auto val="1"/>
        <c:lblAlgn val="ctr"/>
        <c:lblOffset val="100"/>
        <c:noMultiLvlLbl val="0"/>
      </c:catAx>
      <c:spPr>
        <a:noFill/>
        <a:ln>
          <a:noFill/>
        </a:ln>
        <a:effectLst/>
      </c:spPr>
    </c:plotArea>
    <c:legend>
      <c:legendPos val="t"/>
      <c:layout>
        <c:manualLayout>
          <c:xMode val="edge"/>
          <c:yMode val="edge"/>
          <c:x val="1.4964265451929654E-2"/>
          <c:y val="0.10067962146731337"/>
          <c:w val="0.97866472798912674"/>
          <c:h val="0.2047246010402557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Geologica Light" pitchFamily="2" charset="0"/>
              <a:ea typeface="+mn-ea"/>
              <a:cs typeface="Arial" panose="020B0604020202020204" pitchFamily="34" charset="0"/>
            </a:defRPr>
          </a:pPr>
          <a:endParaRPr lang="ru-KZ"/>
        </a:p>
      </c:txPr>
    </c:legend>
    <c:plotVisOnly val="1"/>
    <c:dispBlanksAs val="gap"/>
    <c:showDLblsOverMax val="0"/>
  </c:chart>
  <c:spPr>
    <a:noFill/>
    <a:ln>
      <a:noFill/>
    </a:ln>
    <a:effectLst/>
  </c:spPr>
  <c:txPr>
    <a:bodyPr/>
    <a:lstStyle/>
    <a:p>
      <a:pPr>
        <a:defRPr sz="700">
          <a:latin typeface="Geologica" pitchFamily="2" charset="0"/>
          <a:cs typeface="Arial" panose="020B0604020202020204" pitchFamily="34" charset="0"/>
        </a:defRPr>
      </a:pPr>
      <a:endParaRPr lang="ru-K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392972723069814E-2"/>
          <c:y val="0.2947882736156352"/>
          <c:w val="0.90152565880721225"/>
          <c:h val="0.53583061889250816"/>
        </c:manualLayout>
      </c:layout>
      <c:lineChart>
        <c:grouping val="standard"/>
        <c:varyColors val="0"/>
        <c:ser>
          <c:idx val="0"/>
          <c:order val="0"/>
          <c:spPr>
            <a:ln w="19050" cmpd="sng" algn="ctr">
              <a:solidFill>
                <a:schemeClr val="accent1"/>
              </a:solidFill>
              <a:prstDash val="solid"/>
            </a:ln>
          </c:spPr>
          <c:marker>
            <c:symbol val="circle"/>
            <c:size val="3"/>
            <c:spPr>
              <a:solidFill>
                <a:schemeClr val="accent1"/>
              </a:solidFill>
              <a:ln w="9525" cmpd="sng" algn="ctr">
                <a:solidFill>
                  <a:schemeClr val="accent1"/>
                </a:solidFill>
                <a:prstDash val="solid"/>
              </a:ln>
            </c:spPr>
          </c:marker>
          <c:dLbls>
            <c:dLbl>
              <c:idx val="0"/>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C65-451D-8E49-153D8F77FCF8}"/>
                </c:ext>
              </c:extLst>
            </c:dLbl>
            <c:dLbl>
              <c:idx val="1"/>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C65-451D-8E49-153D8F77FCF8}"/>
                </c:ext>
              </c:extLst>
            </c:dLbl>
            <c:dLbl>
              <c:idx val="2"/>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C65-451D-8E49-153D8F77FCF8}"/>
                </c:ext>
              </c:extLst>
            </c:dLbl>
            <c:dLbl>
              <c:idx val="3"/>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C65-451D-8E49-153D8F77FCF8}"/>
                </c:ext>
              </c:extLst>
            </c:dLbl>
            <c:dLbl>
              <c:idx val="4"/>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65-451D-8E49-153D8F77FCF8}"/>
                </c:ext>
              </c:extLst>
            </c:dLbl>
            <c:dLbl>
              <c:idx val="5"/>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C65-451D-8E49-153D8F77FCF8}"/>
                </c:ext>
              </c:extLst>
            </c:dLbl>
            <c:dLbl>
              <c:idx val="6"/>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C65-451D-8E49-153D8F77FCF8}"/>
                </c:ext>
              </c:extLst>
            </c:dLbl>
            <c:dLbl>
              <c:idx val="7"/>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C65-451D-8E49-153D8F77FCF8}"/>
                </c:ext>
              </c:extLst>
            </c:dLbl>
            <c:dLbl>
              <c:idx val="8"/>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C65-451D-8E49-153D8F77FCF8}"/>
                </c:ext>
              </c:extLst>
            </c:dLbl>
            <c:dLbl>
              <c:idx val="9"/>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C65-451D-8E49-153D8F77FCF8}"/>
                </c:ext>
              </c:extLst>
            </c:dLbl>
            <c:dLbl>
              <c:idx val="10"/>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C65-451D-8E49-153D8F77FCF8}"/>
                </c:ext>
              </c:extLst>
            </c:dLbl>
            <c:dLbl>
              <c:idx val="11"/>
              <c:layout>
                <c:manualLayout>
                  <c:x val="0"/>
                  <c:y val="-0.12703583061889251"/>
                </c:manualLayout>
              </c:layout>
              <c:numFmt formatCode="#,##0.0;&quot;-&quot;#,##0.0" sourceLinked="0"/>
              <c:spPr>
                <a:noFill/>
                <a:ln>
                  <a:noFill/>
                </a:ln>
              </c:spPr>
              <c:txPr>
                <a:bodyPr wrap="none"/>
                <a:lstStyle/>
                <a:p>
                  <a:pPr>
                    <a:defRPr sz="700" kern="1200">
                      <a:solidFill>
                        <a:schemeClr val="tx1"/>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C65-451D-8E49-153D8F77FCF8}"/>
                </c:ext>
              </c:extLst>
            </c:dLbl>
            <c:dLbl>
              <c:idx val="12"/>
              <c:layout>
                <c:manualLayout>
                  <c:x val="0"/>
                  <c:y val="-0.12703583061889251"/>
                </c:manualLayout>
              </c:layout>
              <c:numFmt formatCode="#,##0.0;&quot;-&quot;#,##0.0" sourceLinked="0"/>
              <c:spPr>
                <a:noFill/>
                <a:ln>
                  <a:noFill/>
                </a:ln>
              </c:spPr>
              <c:txPr>
                <a:bodyPr wrap="none"/>
                <a:lstStyle/>
                <a:p>
                  <a:pPr>
                    <a:defRPr sz="700" b="1" kern="1200">
                      <a:solidFill>
                        <a:srgbClr val="008EAA"/>
                      </a:solidFill>
                      <a:latin typeface="Geologica"/>
                      <a:ea typeface="+mn-ea"/>
                      <a:cs typeface="+mn-cs"/>
                      <a:sym typeface="Geologica"/>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C65-451D-8E49-153D8F77FC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Sheet1!$A$1:$M$1</c:f>
              <c:numCache>
                <c:formatCode>General</c:formatCode>
                <c:ptCount val="13"/>
                <c:pt idx="0">
                  <c:v>506.03</c:v>
                </c:pt>
                <c:pt idx="1">
                  <c:v>497.99</c:v>
                </c:pt>
                <c:pt idx="2">
                  <c:v>514.64</c:v>
                </c:pt>
                <c:pt idx="3">
                  <c:v>511.77</c:v>
                </c:pt>
                <c:pt idx="4">
                  <c:v>514.72</c:v>
                </c:pt>
                <c:pt idx="5">
                  <c:v>528.80999999999995</c:v>
                </c:pt>
                <c:pt idx="6">
                  <c:v>538.95000000000005</c:v>
                </c:pt>
                <c:pt idx="7">
                  <c:v>540.74</c:v>
                </c:pt>
                <c:pt idx="8">
                  <c:v>539.91999999999996</c:v>
                </c:pt>
                <c:pt idx="9">
                  <c:v>522.72</c:v>
                </c:pt>
                <c:pt idx="10">
                  <c:v>511.46</c:v>
                </c:pt>
                <c:pt idx="11">
                  <c:v>507.64</c:v>
                </c:pt>
                <c:pt idx="12">
                  <c:v>495.89</c:v>
                </c:pt>
              </c:numCache>
            </c:numRef>
          </c:val>
          <c:smooth val="0"/>
          <c:extLst>
            <c:ext xmlns:c16="http://schemas.microsoft.com/office/drawing/2014/chart" uri="{C3380CC4-5D6E-409C-BE32-E72D297353CC}">
              <c16:uniqueId val="{0000000D-2C65-451D-8E49-153D8F77FCF8}"/>
            </c:ext>
          </c:extLst>
        </c:ser>
        <c:dLbls>
          <c:showLegendKey val="0"/>
          <c:showVal val="0"/>
          <c:showCatName val="0"/>
          <c:showSerName val="0"/>
          <c:showPercent val="0"/>
          <c:showBubbleSize val="0"/>
        </c:dLbls>
        <c:marker val="1"/>
        <c:smooth val="0"/>
        <c:axId val="15104543"/>
        <c:axId val="1"/>
      </c:lineChart>
      <c:catAx>
        <c:axId val="15104543"/>
        <c:scaling>
          <c:orientation val="minMax"/>
        </c:scaling>
        <c:delete val="0"/>
        <c:axPos val="b"/>
        <c:majorGridlines>
          <c:spPr>
            <a:ln>
              <a:noFill/>
            </a:ln>
          </c:spPr>
        </c:majorGridlines>
        <c:majorTickMark val="none"/>
        <c:minorTickMark val="none"/>
        <c:tickLblPos val="none"/>
        <c:spPr>
          <a:ln w="6350" cmpd="sng" algn="ctr">
            <a:solidFill>
              <a:srgbClr val="D9D9D9"/>
            </a:solidFill>
            <a:prstDash val="solid"/>
          </a:ln>
        </c:spPr>
        <c:crossAx val="1"/>
        <c:crosses val="min"/>
        <c:auto val="0"/>
        <c:lblAlgn val="ctr"/>
        <c:lblOffset val="100"/>
        <c:noMultiLvlLbl val="0"/>
      </c:catAx>
      <c:valAx>
        <c:axId val="1"/>
        <c:scaling>
          <c:orientation val="minMax"/>
          <c:max val="540.74"/>
          <c:min val="450"/>
        </c:scaling>
        <c:delete val="0"/>
        <c:axPos val="l"/>
        <c:majorGridlines>
          <c:spPr>
            <a:ln>
              <a:noFill/>
            </a:ln>
          </c:spPr>
        </c:majorGridlines>
        <c:numFmt formatCode="General" sourceLinked="1"/>
        <c:majorTickMark val="none"/>
        <c:minorTickMark val="none"/>
        <c:tickLblPos val="none"/>
        <c:spPr>
          <a:ln>
            <a:noFill/>
          </a:ln>
        </c:spPr>
        <c:crossAx val="15104543"/>
        <c:crosses val="min"/>
        <c:crossBetween val="midCat"/>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18233832441449E-2"/>
          <c:y val="0.41357010094219304"/>
          <c:w val="0.95362713327219994"/>
          <c:h val="0.24837131419900055"/>
        </c:manualLayout>
      </c:layout>
      <c:barChart>
        <c:barDir val="col"/>
        <c:grouping val="stacked"/>
        <c:varyColors val="0"/>
        <c:ser>
          <c:idx val="0"/>
          <c:order val="0"/>
          <c:tx>
            <c:strRef>
              <c:f>Лист1!$B$1</c:f>
              <c:strCache>
                <c:ptCount val="1"/>
                <c:pt idx="0">
                  <c:v>Crude oil, Brent</c:v>
                </c:pt>
              </c:strCache>
            </c:strRef>
          </c:tx>
          <c:spPr>
            <a:solidFill>
              <a:schemeClr val="accent1"/>
            </a:solidFill>
            <a:ln>
              <a:solidFill>
                <a:srgbClr val="FFFFFF"/>
              </a:solidFill>
            </a:ln>
            <a:effectLst/>
          </c:spPr>
          <c:invertIfNegative val="0"/>
          <c:dPt>
            <c:idx val="11"/>
            <c:invertIfNegative val="0"/>
            <c:bubble3D val="0"/>
            <c:spPr>
              <a:solidFill>
                <a:srgbClr val="156082"/>
              </a:solidFill>
              <a:ln>
                <a:solidFill>
                  <a:schemeClr val="bg1"/>
                </a:solidFill>
              </a:ln>
              <a:effectLst/>
            </c:spPr>
            <c:extLst>
              <c:ext xmlns:c16="http://schemas.microsoft.com/office/drawing/2014/chart" uri="{C3380CC4-5D6E-409C-BE32-E72D297353CC}">
                <c16:uniqueId val="{00000001-65E2-4370-B342-484AEA541EC3}"/>
              </c:ext>
            </c:extLst>
          </c:dPt>
          <c:dPt>
            <c:idx val="12"/>
            <c:invertIfNegative val="0"/>
            <c:bubble3D val="0"/>
            <c:spPr>
              <a:solidFill>
                <a:srgbClr val="008EAA"/>
              </a:solidFill>
              <a:ln>
                <a:solidFill>
                  <a:srgbClr val="FFFFFF"/>
                </a:solidFill>
              </a:ln>
              <a:effectLst/>
            </c:spPr>
            <c:extLst>
              <c:ext xmlns:c16="http://schemas.microsoft.com/office/drawing/2014/chart" uri="{C3380CC4-5D6E-409C-BE32-E72D297353CC}">
                <c16:uniqueId val="{00000003-65E2-4370-B342-484AEA541EC3}"/>
              </c:ext>
            </c:extLst>
          </c:dPt>
          <c:dLbls>
            <c:dLbl>
              <c:idx val="0"/>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E2-4370-B342-484AEA541EC3}"/>
                </c:ext>
              </c:extLst>
            </c:dLbl>
            <c:dLbl>
              <c:idx val="1"/>
              <c:layout>
                <c:manualLayout>
                  <c:x val="-3.8643609192229083E-17"/>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E2-4370-B342-484AEA541EC3}"/>
                </c:ext>
              </c:extLst>
            </c:dLbl>
            <c:dLbl>
              <c:idx val="2"/>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E2-4370-B342-484AEA541EC3}"/>
                </c:ext>
              </c:extLst>
            </c:dLbl>
            <c:dLbl>
              <c:idx val="3"/>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E2-4370-B342-484AEA541EC3}"/>
                </c:ext>
              </c:extLst>
            </c:dLbl>
            <c:dLbl>
              <c:idx val="4"/>
              <c:layout>
                <c:manualLayout>
                  <c:x val="-7.7287218384458166E-17"/>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5E2-4370-B342-484AEA541EC3}"/>
                </c:ext>
              </c:extLst>
            </c:dLbl>
            <c:dLbl>
              <c:idx val="5"/>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E2-4370-B342-484AEA541EC3}"/>
                </c:ext>
              </c:extLst>
            </c:dLbl>
            <c:dLbl>
              <c:idx val="6"/>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5E2-4370-B342-484AEA541EC3}"/>
                </c:ext>
              </c:extLst>
            </c:dLbl>
            <c:dLbl>
              <c:idx val="7"/>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E2-4370-B342-484AEA541EC3}"/>
                </c:ext>
              </c:extLst>
            </c:dLbl>
            <c:dLbl>
              <c:idx val="8"/>
              <c:layout>
                <c:manualLayout>
                  <c:x val="-7.7287218384458166E-17"/>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5E2-4370-B342-484AEA541EC3}"/>
                </c:ext>
              </c:extLst>
            </c:dLbl>
            <c:dLbl>
              <c:idx val="9"/>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E2-4370-B342-484AEA541EC3}"/>
                </c:ext>
              </c:extLst>
            </c:dLbl>
            <c:dLbl>
              <c:idx val="10"/>
              <c:layout>
                <c:manualLayout>
                  <c:x val="0"/>
                  <c:y val="-0.2764880585492604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5E2-4370-B342-484AEA541EC3}"/>
                </c:ext>
              </c:extLst>
            </c:dLbl>
            <c:dLbl>
              <c:idx val="11"/>
              <c:layout>
                <c:manualLayout>
                  <c:x val="0"/>
                  <c:y val="-0.27648805854926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E2-4370-B342-484AEA541EC3}"/>
                </c:ext>
              </c:extLst>
            </c:dLbl>
            <c:dLbl>
              <c:idx val="12"/>
              <c:layout>
                <c:manualLayout>
                  <c:x val="0"/>
                  <c:y val="-0.266814636123661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E2-4370-B342-484AEA541EC3}"/>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Geologica Light" pitchFamily="2" charset="0"/>
                    <a:ea typeface="+mn-ea"/>
                    <a:cs typeface="Arial" panose="020B0604020202020204" pitchFamily="34" charset="0"/>
                  </a:defRPr>
                </a:pPr>
                <a:endParaRPr lang="ru-K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Лист1!$A$3:$A$15</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Лист1!$B$3:$B$15</c:f>
              <c:numCache>
                <c:formatCode>0.00</c:formatCode>
                <c:ptCount val="13"/>
                <c:pt idx="0">
                  <c:v>75.156999999999996</c:v>
                </c:pt>
                <c:pt idx="1">
                  <c:v>72.573999999999998</c:v>
                </c:pt>
                <c:pt idx="2">
                  <c:v>67.745000000000005</c:v>
                </c:pt>
                <c:pt idx="3">
                  <c:v>64.206000000000003</c:v>
                </c:pt>
                <c:pt idx="4">
                  <c:v>71.45</c:v>
                </c:pt>
                <c:pt idx="5">
                  <c:v>70.950999999999993</c:v>
                </c:pt>
                <c:pt idx="6">
                  <c:v>68.203000000000003</c:v>
                </c:pt>
                <c:pt idx="7">
                  <c:v>67.950999999999993</c:v>
                </c:pt>
                <c:pt idx="8">
                  <c:v>64.650999999999996</c:v>
                </c:pt>
                <c:pt idx="9">
                  <c:v>63.609000000000002</c:v>
                </c:pt>
                <c:pt idx="10">
                  <c:v>62.72</c:v>
                </c:pt>
                <c:pt idx="11">
                  <c:v>66.766000000000005</c:v>
                </c:pt>
                <c:pt idx="12" formatCode="0.0">
                  <c:v>71.114000000000004</c:v>
                </c:pt>
              </c:numCache>
            </c:numRef>
          </c:val>
          <c:extLst>
            <c:ext xmlns:c16="http://schemas.microsoft.com/office/drawing/2014/chart" uri="{C3380CC4-5D6E-409C-BE32-E72D297353CC}">
              <c16:uniqueId val="{0000000F-65E2-4370-B342-484AEA541EC3}"/>
            </c:ext>
          </c:extLst>
        </c:ser>
        <c:dLbls>
          <c:showLegendKey val="0"/>
          <c:showVal val="0"/>
          <c:showCatName val="0"/>
          <c:showSerName val="0"/>
          <c:showPercent val="0"/>
          <c:showBubbleSize val="0"/>
        </c:dLbls>
        <c:gapWidth val="78"/>
        <c:overlap val="100"/>
        <c:axId val="1337788736"/>
        <c:axId val="1337786816"/>
      </c:barChart>
      <c:catAx>
        <c:axId val="133778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Geologica Light" pitchFamily="2" charset="0"/>
                <a:ea typeface="+mn-ea"/>
                <a:cs typeface="Arial" panose="020B0604020202020204" pitchFamily="34" charset="0"/>
              </a:defRPr>
            </a:pPr>
            <a:endParaRPr lang="ru-KZ"/>
          </a:p>
        </c:txPr>
        <c:crossAx val="1337786816"/>
        <c:crosses val="autoZero"/>
        <c:auto val="1"/>
        <c:lblAlgn val="ctr"/>
        <c:lblOffset val="100"/>
        <c:noMultiLvlLbl val="0"/>
      </c:catAx>
      <c:valAx>
        <c:axId val="1337786816"/>
        <c:scaling>
          <c:orientation val="minMax"/>
        </c:scaling>
        <c:delete val="1"/>
        <c:axPos val="l"/>
        <c:numFmt formatCode="0.00" sourceLinked="1"/>
        <c:majorTickMark val="none"/>
        <c:minorTickMark val="none"/>
        <c:tickLblPos val="nextTo"/>
        <c:crossAx val="1337788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ru-KZ"/>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186433363900034E-2"/>
          <c:y val="3.3382535726307221E-2"/>
          <c:w val="0.96231780430029479"/>
          <c:h val="0.6475659222567266"/>
        </c:manualLayout>
      </c:layout>
      <c:barChart>
        <c:barDir val="col"/>
        <c:grouping val="stacked"/>
        <c:varyColors val="0"/>
        <c:ser>
          <c:idx val="0"/>
          <c:order val="0"/>
          <c:tx>
            <c:strRef>
              <c:f>Лист1!$B$1</c:f>
              <c:strCache>
                <c:ptCount val="1"/>
                <c:pt idx="0">
                  <c:v>Copper</c:v>
                </c:pt>
              </c:strCache>
            </c:strRef>
          </c:tx>
          <c:spPr>
            <a:solidFill>
              <a:schemeClr val="accent1"/>
            </a:solidFill>
            <a:ln>
              <a:solidFill>
                <a:srgbClr val="FFFFFF"/>
              </a:solidFill>
            </a:ln>
            <a:effectLst/>
          </c:spPr>
          <c:invertIfNegative val="0"/>
          <c:dPt>
            <c:idx val="11"/>
            <c:invertIfNegative val="0"/>
            <c:bubble3D val="0"/>
            <c:spPr>
              <a:solidFill>
                <a:srgbClr val="156082"/>
              </a:solidFill>
              <a:ln>
                <a:solidFill>
                  <a:schemeClr val="bg1"/>
                </a:solidFill>
              </a:ln>
              <a:effectLst/>
            </c:spPr>
            <c:extLst>
              <c:ext xmlns:c16="http://schemas.microsoft.com/office/drawing/2014/chart" uri="{C3380CC4-5D6E-409C-BE32-E72D297353CC}">
                <c16:uniqueId val="{00000001-8AA9-4D77-B47A-599DEDD29D93}"/>
              </c:ext>
            </c:extLst>
          </c:dPt>
          <c:dPt>
            <c:idx val="12"/>
            <c:invertIfNegative val="0"/>
            <c:bubble3D val="0"/>
            <c:spPr>
              <a:solidFill>
                <a:srgbClr val="008EAA"/>
              </a:solidFill>
              <a:ln>
                <a:solidFill>
                  <a:srgbClr val="FFFFFF"/>
                </a:solidFill>
              </a:ln>
              <a:effectLst/>
            </c:spPr>
            <c:extLst>
              <c:ext xmlns:c16="http://schemas.microsoft.com/office/drawing/2014/chart" uri="{C3380CC4-5D6E-409C-BE32-E72D297353CC}">
                <c16:uniqueId val="{00000003-8AA9-4D77-B47A-599DEDD29D93}"/>
              </c:ext>
            </c:extLst>
          </c:dPt>
          <c:dLbls>
            <c:dLbl>
              <c:idx val="0"/>
              <c:layout>
                <c:manualLayout>
                  <c:x val="0"/>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A9-4D77-B47A-599DEDD29D93}"/>
                </c:ext>
              </c:extLst>
            </c:dLbl>
            <c:dLbl>
              <c:idx val="1"/>
              <c:layout>
                <c:manualLayout>
                  <c:x val="0"/>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A9-4D77-B47A-599DEDD29D93}"/>
                </c:ext>
              </c:extLst>
            </c:dLbl>
            <c:dLbl>
              <c:idx val="2"/>
              <c:layout>
                <c:manualLayout>
                  <c:x val="0"/>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A9-4D77-B47A-599DEDD29D93}"/>
                </c:ext>
              </c:extLst>
            </c:dLbl>
            <c:dLbl>
              <c:idx val="3"/>
              <c:layout>
                <c:manualLayout>
                  <c:x val="-3.8643609192229083E-17"/>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A9-4D77-B47A-599DEDD29D93}"/>
                </c:ext>
              </c:extLst>
            </c:dLbl>
            <c:dLbl>
              <c:idx val="4"/>
              <c:layout>
                <c:manualLayout>
                  <c:x val="0"/>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A9-4D77-B47A-599DEDD29D93}"/>
                </c:ext>
              </c:extLst>
            </c:dLbl>
            <c:dLbl>
              <c:idx val="5"/>
              <c:layout>
                <c:manualLayout>
                  <c:x val="-7.7287218384458166E-17"/>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A9-4D77-B47A-599DEDD29D93}"/>
                </c:ext>
              </c:extLst>
            </c:dLbl>
            <c:dLbl>
              <c:idx val="6"/>
              <c:layout>
                <c:manualLayout>
                  <c:x val="-7.7287218384458166E-17"/>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A9-4D77-B47A-599DEDD29D93}"/>
                </c:ext>
              </c:extLst>
            </c:dLbl>
            <c:dLbl>
              <c:idx val="7"/>
              <c:layout>
                <c:manualLayout>
                  <c:x val="-7.7287218384458166E-17"/>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A9-4D77-B47A-599DEDD29D93}"/>
                </c:ext>
              </c:extLst>
            </c:dLbl>
            <c:dLbl>
              <c:idx val="8"/>
              <c:layout>
                <c:manualLayout>
                  <c:x val="0"/>
                  <c:y val="-0.257088829160793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AA9-4D77-B47A-599DEDD29D93}"/>
                </c:ext>
              </c:extLst>
            </c:dLbl>
            <c:dLbl>
              <c:idx val="9"/>
              <c:layout>
                <c:manualLayout>
                  <c:x val="-1.5217691614254815E-16"/>
                  <c:y val="-0.2903565492663517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AA9-4D77-B47A-599DEDD29D93}"/>
                </c:ext>
              </c:extLst>
            </c:dLbl>
            <c:dLbl>
              <c:idx val="10"/>
              <c:layout>
                <c:manualLayout>
                  <c:x val="-2.0751637377718524E-3"/>
                  <c:y val="-0.3069901887721623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AA9-4D77-B47A-599DEDD29D93}"/>
                </c:ext>
              </c:extLst>
            </c:dLbl>
            <c:dLbl>
              <c:idx val="11"/>
              <c:layout>
                <c:manualLayout>
                  <c:x val="2.0751637377718524E-3"/>
                  <c:y val="-0.3069901887721623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A9-4D77-B47A-599DEDD29D93}"/>
                </c:ext>
              </c:extLst>
            </c:dLbl>
            <c:dLbl>
              <c:idx val="12"/>
              <c:layout>
                <c:manualLayout>
                  <c:x val="2.0751637377718524E-3"/>
                  <c:y val="-0.2994055111045915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A9-4D77-B47A-599DEDD29D93}"/>
                </c:ext>
              </c:extLst>
            </c:dLbl>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Geologica Light" pitchFamily="2" charset="0"/>
                    <a:ea typeface="+mn-ea"/>
                    <a:cs typeface="Arial" panose="020B0604020202020204" pitchFamily="34" charset="0"/>
                  </a:defRPr>
                </a:pPr>
                <a:endParaRPr lang="ru-K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Лист1!$A$3:$A$15</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Лист1!$B$3:$B$15</c:f>
              <c:numCache>
                <c:formatCode>0.0</c:formatCode>
                <c:ptCount val="13"/>
                <c:pt idx="0">
                  <c:v>9330.6</c:v>
                </c:pt>
                <c:pt idx="1">
                  <c:v>9739.68</c:v>
                </c:pt>
                <c:pt idx="2">
                  <c:v>9176.7999999999993</c:v>
                </c:pt>
                <c:pt idx="3">
                  <c:v>9532.98</c:v>
                </c:pt>
                <c:pt idx="4">
                  <c:v>9835.07</c:v>
                </c:pt>
                <c:pt idx="5">
                  <c:v>9770.58</c:v>
                </c:pt>
                <c:pt idx="6">
                  <c:v>9669.56</c:v>
                </c:pt>
                <c:pt idx="7">
                  <c:v>9983.7900000000009</c:v>
                </c:pt>
                <c:pt idx="8">
                  <c:v>10739.91</c:v>
                </c:pt>
                <c:pt idx="9">
                  <c:v>10812.03</c:v>
                </c:pt>
                <c:pt idx="10">
                  <c:v>11785.25</c:v>
                </c:pt>
                <c:pt idx="11">
                  <c:v>13012</c:v>
                </c:pt>
                <c:pt idx="12">
                  <c:v>12951.35</c:v>
                </c:pt>
              </c:numCache>
            </c:numRef>
          </c:val>
          <c:extLst>
            <c:ext xmlns:c16="http://schemas.microsoft.com/office/drawing/2014/chart" uri="{C3380CC4-5D6E-409C-BE32-E72D297353CC}">
              <c16:uniqueId val="{0000000F-8AA9-4D77-B47A-599DEDD29D93}"/>
            </c:ext>
          </c:extLst>
        </c:ser>
        <c:dLbls>
          <c:showLegendKey val="0"/>
          <c:showVal val="0"/>
          <c:showCatName val="0"/>
          <c:showSerName val="0"/>
          <c:showPercent val="0"/>
          <c:showBubbleSize val="0"/>
        </c:dLbls>
        <c:gapWidth val="150"/>
        <c:overlap val="100"/>
        <c:axId val="1337788736"/>
        <c:axId val="1337786816"/>
      </c:barChart>
      <c:catAx>
        <c:axId val="133778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Geologica Light" pitchFamily="2" charset="0"/>
                <a:ea typeface="+mn-ea"/>
                <a:cs typeface="Arial" panose="020B0604020202020204" pitchFamily="34" charset="0"/>
              </a:defRPr>
            </a:pPr>
            <a:endParaRPr lang="ru-KZ"/>
          </a:p>
        </c:txPr>
        <c:crossAx val="1337786816"/>
        <c:crosses val="autoZero"/>
        <c:auto val="1"/>
        <c:lblAlgn val="ctr"/>
        <c:lblOffset val="100"/>
        <c:noMultiLvlLbl val="0"/>
      </c:catAx>
      <c:valAx>
        <c:axId val="1337786816"/>
        <c:scaling>
          <c:orientation val="minMax"/>
        </c:scaling>
        <c:delete val="1"/>
        <c:axPos val="l"/>
        <c:numFmt formatCode="0.0" sourceLinked="1"/>
        <c:majorTickMark val="none"/>
        <c:minorTickMark val="none"/>
        <c:tickLblPos val="nextTo"/>
        <c:crossAx val="1337788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Geologica Light" pitchFamily="2" charset="0"/>
          <a:cs typeface="Arial" panose="020B0604020202020204" pitchFamily="34" charset="0"/>
        </a:defRPr>
      </a:pPr>
      <a:endParaRPr lang="ru-K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078575785363669E-2"/>
          <c:y val="0.33496751170580835"/>
          <c:w val="0.97415866192537026"/>
          <c:h val="0.37206613693501911"/>
        </c:manualLayout>
      </c:layout>
      <c:barChart>
        <c:barDir val="col"/>
        <c:grouping val="stacked"/>
        <c:varyColors val="0"/>
        <c:ser>
          <c:idx val="0"/>
          <c:order val="0"/>
          <c:tx>
            <c:strRef>
              <c:f>Лист1!$B$1</c:f>
              <c:strCache>
                <c:ptCount val="1"/>
                <c:pt idx="0">
                  <c:v>Gold</c:v>
                </c:pt>
              </c:strCache>
            </c:strRef>
          </c:tx>
          <c:spPr>
            <a:solidFill>
              <a:schemeClr val="accent1"/>
            </a:solidFill>
            <a:ln>
              <a:solidFill>
                <a:srgbClr val="FFFFFF"/>
              </a:solidFill>
            </a:ln>
            <a:effectLst/>
          </c:spPr>
          <c:invertIfNegative val="0"/>
          <c:dPt>
            <c:idx val="11"/>
            <c:invertIfNegative val="0"/>
            <c:bubble3D val="0"/>
            <c:spPr>
              <a:solidFill>
                <a:srgbClr val="156082"/>
              </a:solidFill>
              <a:ln>
                <a:solidFill>
                  <a:schemeClr val="bg1"/>
                </a:solidFill>
              </a:ln>
              <a:effectLst/>
            </c:spPr>
            <c:extLst>
              <c:ext xmlns:c16="http://schemas.microsoft.com/office/drawing/2014/chart" uri="{C3380CC4-5D6E-409C-BE32-E72D297353CC}">
                <c16:uniqueId val="{00000001-EE7B-4D3E-8540-ABE740594316}"/>
              </c:ext>
            </c:extLst>
          </c:dPt>
          <c:dPt>
            <c:idx val="12"/>
            <c:invertIfNegative val="0"/>
            <c:bubble3D val="0"/>
            <c:spPr>
              <a:solidFill>
                <a:srgbClr val="008EAA"/>
              </a:solidFill>
              <a:ln>
                <a:solidFill>
                  <a:srgbClr val="FFFFFF"/>
                </a:solidFill>
              </a:ln>
              <a:effectLst/>
            </c:spPr>
            <c:extLst>
              <c:ext xmlns:c16="http://schemas.microsoft.com/office/drawing/2014/chart" uri="{C3380CC4-5D6E-409C-BE32-E72D297353CC}">
                <c16:uniqueId val="{00000003-EE7B-4D3E-8540-ABE740594316}"/>
              </c:ext>
            </c:extLst>
          </c:dPt>
          <c:dLbls>
            <c:dLbl>
              <c:idx val="0"/>
              <c:layout>
                <c:manualLayout>
                  <c:x val="6.3235727356091001E-3"/>
                  <c:y val="-0.235443084432862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7B-4D3E-8540-ABE740594316}"/>
                </c:ext>
              </c:extLst>
            </c:dLbl>
            <c:dLbl>
              <c:idx val="1"/>
              <c:layout>
                <c:manualLayout>
                  <c:x val="4.2157151570726952E-3"/>
                  <c:y val="-0.2533705811190993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7B-4D3E-8540-ABE740594316}"/>
                </c:ext>
              </c:extLst>
            </c:dLbl>
            <c:dLbl>
              <c:idx val="2"/>
              <c:layout>
                <c:manualLayout>
                  <c:x val="4.2157151570727334E-3"/>
                  <c:y val="-0.253370581119099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7B-4D3E-8540-ABE740594316}"/>
                </c:ext>
              </c:extLst>
            </c:dLbl>
            <c:dLbl>
              <c:idx val="3"/>
              <c:layout>
                <c:manualLayout>
                  <c:x val="4.2157151570727334E-3"/>
                  <c:y val="-0.253370581119099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7B-4D3E-8540-ABE740594316}"/>
                </c:ext>
              </c:extLst>
            </c:dLbl>
            <c:dLbl>
              <c:idx val="4"/>
              <c:layout>
                <c:manualLayout>
                  <c:x val="4.2157151570727334E-3"/>
                  <c:y val="-0.27129807780533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E7B-4D3E-8540-ABE740594316}"/>
                </c:ext>
              </c:extLst>
            </c:dLbl>
            <c:dLbl>
              <c:idx val="5"/>
              <c:layout>
                <c:manualLayout>
                  <c:x val="0"/>
                  <c:y val="-0.27129807780533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7B-4D3E-8540-ABE740594316}"/>
                </c:ext>
              </c:extLst>
            </c:dLbl>
            <c:dLbl>
              <c:idx val="6"/>
              <c:layout>
                <c:manualLayout>
                  <c:x val="2.1078575785362895E-3"/>
                  <c:y val="-0.271298077805335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E7B-4D3E-8540-ABE740594316}"/>
                </c:ext>
              </c:extLst>
            </c:dLbl>
            <c:dLbl>
              <c:idx val="7"/>
              <c:layout>
                <c:manualLayout>
                  <c:x val="4.2157151570727334E-3"/>
                  <c:y val="-0.289225574491571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7B-4D3E-8540-ABE740594316}"/>
                </c:ext>
              </c:extLst>
            </c:dLbl>
            <c:dLbl>
              <c:idx val="8"/>
              <c:layout>
                <c:manualLayout>
                  <c:x val="6.3235727356090229E-3"/>
                  <c:y val="-0.307153071177808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7B-4D3E-8540-ABE740594316}"/>
                </c:ext>
              </c:extLst>
            </c:dLbl>
            <c:dLbl>
              <c:idx val="9"/>
              <c:layout>
                <c:manualLayout>
                  <c:x val="4.2157151570727334E-3"/>
                  <c:y val="-0.307153071177808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7B-4D3E-8540-ABE740594316}"/>
                </c:ext>
              </c:extLst>
            </c:dLbl>
            <c:dLbl>
              <c:idx val="10"/>
              <c:layout>
                <c:manualLayout>
                  <c:x val="6.3235727356091001E-3"/>
                  <c:y val="-0.325080567864044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E7B-4D3E-8540-ABE740594316}"/>
                </c:ext>
              </c:extLst>
            </c:dLbl>
            <c:dLbl>
              <c:idx val="11"/>
              <c:layout>
                <c:manualLayout>
                  <c:x val="4.215715157072579E-3"/>
                  <c:y val="-0.325080567864044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7B-4D3E-8540-ABE740594316}"/>
                </c:ext>
              </c:extLst>
            </c:dLbl>
            <c:dLbl>
              <c:idx val="12"/>
              <c:layout>
                <c:manualLayout>
                  <c:x val="2.1078575785362123E-3"/>
                  <c:y val="-0.340622437038490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7B-4D3E-8540-ABE740594316}"/>
                </c:ext>
              </c:extLst>
            </c:dLbl>
            <c:numFmt formatCode="#,##0" sourceLinked="0"/>
            <c:spPr>
              <a:noFill/>
              <a:ln>
                <a:noFill/>
              </a:ln>
              <a:effectLst/>
            </c:spPr>
            <c:txPr>
              <a:bodyPr rot="0" spcFirstLastPara="1" vertOverflow="ellipsis" vert="horz" wrap="square" anchor="ctr" anchorCtr="0"/>
              <a:lstStyle/>
              <a:p>
                <a:pPr algn="ctr">
                  <a:defRPr lang="en-US" sz="800" b="0" i="0" u="none" strike="noStrike" kern="1200" baseline="0">
                    <a:solidFill>
                      <a:schemeClr val="tx1">
                        <a:lumMod val="75000"/>
                        <a:lumOff val="25000"/>
                      </a:schemeClr>
                    </a:solidFill>
                    <a:latin typeface="Geologica Light" pitchFamily="2" charset="0"/>
                    <a:ea typeface="+mn-ea"/>
                    <a:cs typeface="Arial" panose="020B0604020202020204" pitchFamily="34" charset="0"/>
                  </a:defRPr>
                </a:pPr>
                <a:endParaRPr lang="ru-K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Лист1!$A$3:$A$15</c:f>
              <c:strCache>
                <c:ptCount val="13"/>
                <c:pt idx="0">
                  <c:v>Feb. 25</c:v>
                </c:pt>
                <c:pt idx="1">
                  <c:v>Mar. 25</c:v>
                </c:pt>
                <c:pt idx="2">
                  <c:v>Apr. 25</c:v>
                </c:pt>
                <c:pt idx="3">
                  <c:v>May 25</c:v>
                </c:pt>
                <c:pt idx="4">
                  <c:v>Jun. 25</c:v>
                </c:pt>
                <c:pt idx="5">
                  <c:v>Jul. 25</c:v>
                </c:pt>
                <c:pt idx="6">
                  <c:v>Aug. 25</c:v>
                </c:pt>
                <c:pt idx="7">
                  <c:v>Sep. 25</c:v>
                </c:pt>
                <c:pt idx="8">
                  <c:v>Oct. 25</c:v>
                </c:pt>
                <c:pt idx="9">
                  <c:v>Nov. 25</c:v>
                </c:pt>
                <c:pt idx="10">
                  <c:v>Dec. 25</c:v>
                </c:pt>
                <c:pt idx="11">
                  <c:v>Jan. 26</c:v>
                </c:pt>
                <c:pt idx="12">
                  <c:v>Feb. 26</c:v>
                </c:pt>
              </c:strCache>
            </c:strRef>
          </c:cat>
          <c:val>
            <c:numRef>
              <c:f>Лист1!$B$3:$B$15</c:f>
              <c:numCache>
                <c:formatCode>0.0</c:formatCode>
                <c:ptCount val="13"/>
                <c:pt idx="0">
                  <c:v>2894.73</c:v>
                </c:pt>
                <c:pt idx="1">
                  <c:v>2983.25</c:v>
                </c:pt>
                <c:pt idx="2">
                  <c:v>3217.64</c:v>
                </c:pt>
                <c:pt idx="3">
                  <c:v>3309.49</c:v>
                </c:pt>
                <c:pt idx="4">
                  <c:v>3352.66</c:v>
                </c:pt>
                <c:pt idx="5">
                  <c:v>3340.15</c:v>
                </c:pt>
                <c:pt idx="6">
                  <c:v>3368.03</c:v>
                </c:pt>
                <c:pt idx="7">
                  <c:v>3667.68</c:v>
                </c:pt>
                <c:pt idx="8">
                  <c:v>4058.33</c:v>
                </c:pt>
                <c:pt idx="9">
                  <c:v>4087.19</c:v>
                </c:pt>
                <c:pt idx="10">
                  <c:v>4309.2299999999996</c:v>
                </c:pt>
                <c:pt idx="11">
                  <c:v>4752.75</c:v>
                </c:pt>
                <c:pt idx="12">
                  <c:v>5019.97</c:v>
                </c:pt>
              </c:numCache>
            </c:numRef>
          </c:val>
          <c:extLst>
            <c:ext xmlns:c16="http://schemas.microsoft.com/office/drawing/2014/chart" uri="{C3380CC4-5D6E-409C-BE32-E72D297353CC}">
              <c16:uniqueId val="{0000000F-EE7B-4D3E-8540-ABE740594316}"/>
            </c:ext>
          </c:extLst>
        </c:ser>
        <c:dLbls>
          <c:showLegendKey val="0"/>
          <c:showVal val="0"/>
          <c:showCatName val="0"/>
          <c:showSerName val="0"/>
          <c:showPercent val="0"/>
          <c:showBubbleSize val="0"/>
        </c:dLbls>
        <c:gapWidth val="150"/>
        <c:overlap val="100"/>
        <c:axId val="1337788736"/>
        <c:axId val="1337786816"/>
      </c:barChart>
      <c:catAx>
        <c:axId val="133778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Geologica Light" pitchFamily="2" charset="0"/>
                <a:ea typeface="+mn-ea"/>
                <a:cs typeface="Arial" panose="020B0604020202020204" pitchFamily="34" charset="0"/>
              </a:defRPr>
            </a:pPr>
            <a:endParaRPr lang="ru-KZ"/>
          </a:p>
        </c:txPr>
        <c:crossAx val="1337786816"/>
        <c:crosses val="autoZero"/>
        <c:auto val="1"/>
        <c:lblAlgn val="ctr"/>
        <c:lblOffset val="100"/>
        <c:noMultiLvlLbl val="0"/>
      </c:catAx>
      <c:valAx>
        <c:axId val="1337786816"/>
        <c:scaling>
          <c:orientation val="minMax"/>
        </c:scaling>
        <c:delete val="1"/>
        <c:axPos val="l"/>
        <c:numFmt formatCode="0.0" sourceLinked="1"/>
        <c:majorTickMark val="none"/>
        <c:minorTickMark val="none"/>
        <c:tickLblPos val="nextTo"/>
        <c:crossAx val="1337788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ru-K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0.17696</cdr:x>
      <cdr:y>0.24626</cdr:y>
    </cdr:to>
    <cdr:sp macro="" textlink="">
      <cdr:nvSpPr>
        <cdr:cNvPr id="2" name="TextBox 42">
          <a:extLst xmlns:a="http://schemas.openxmlformats.org/drawingml/2006/main">
            <a:ext uri="{FF2B5EF4-FFF2-40B4-BE49-F238E27FC236}">
              <a16:creationId xmlns:a16="http://schemas.microsoft.com/office/drawing/2014/main" id="{C1BA8968-E415-A7C6-38E0-E4E9D639BFF6}"/>
            </a:ext>
          </a:extLst>
        </cdr:cNvPr>
        <cdr:cNvSpPr txBox="1"/>
      </cdr:nvSpPr>
      <cdr:spPr>
        <a:xfrm xmlns:a="http://schemas.openxmlformats.org/drawingml/2006/main">
          <a:off x="0" y="0"/>
          <a:ext cx="1082987" cy="215442"/>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45719" tIns="45719" rIns="45719" bIns="45719" numCol="1" spcCol="38100" rtlCol="0" anchor="t">
          <a:spAutoFit/>
        </a:bodyPr>
        <a:lstStyle xmlns:a="http://schemas.openxmlformats.org/drawingml/2006/main">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hangingPunct="0"/>
          <a:endParaRPr lang="en-US" sz="800" b="1" dirty="0">
            <a:latin typeface="Arial" panose="020B0604020202020204" pitchFamily="34" charset="0"/>
            <a:ea typeface="Calibri" panose="020F0502020204030204" pitchFamily="34" charset="0"/>
            <a:cs typeface="Arial" panose="020B0604020202020204" pitchFamily="34" charset="0"/>
            <a:sym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B48F07A6-6B36-4D2F-B8EE-9D0759E10FB2}" type="datetimeFigureOut">
              <a:rPr lang="ru-KZ" smtClean="0"/>
              <a:t>03/19/2026</a:t>
            </a:fld>
            <a:endParaRPr lang="ru-KZ"/>
          </a:p>
        </p:txBody>
      </p:sp>
      <p:sp>
        <p:nvSpPr>
          <p:cNvPr id="4" name="Образ слайда 3"/>
          <p:cNvSpPr>
            <a:spLocks noGrp="1" noRot="1" noChangeAspect="1"/>
          </p:cNvSpPr>
          <p:nvPr>
            <p:ph type="sldImg" idx="2"/>
          </p:nvPr>
        </p:nvSpPr>
        <p:spPr>
          <a:xfrm>
            <a:off x="2244725" y="1243013"/>
            <a:ext cx="2319338" cy="3354387"/>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59B89B45-A090-4EDA-B8AF-969492084F89}" type="slidenum">
              <a:rPr lang="ru-KZ" smtClean="0"/>
              <a:t>‹#›</a:t>
            </a:fld>
            <a:endParaRPr lang="ru-KZ"/>
          </a:p>
        </p:txBody>
      </p:sp>
    </p:spTree>
    <p:extLst>
      <p:ext uri="{BB962C8B-B14F-4D97-AF65-F5344CB8AC3E}">
        <p14:creationId xmlns:p14="http://schemas.microsoft.com/office/powerpoint/2010/main" val="92781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66891-27DC-958E-2C34-98247B256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41D92-8460-53E4-41C2-83F02A506851}"/>
              </a:ext>
            </a:extLst>
          </p:cNvPr>
          <p:cNvSpPr>
            <a:spLocks noGrp="1" noRot="1" noChangeAspect="1"/>
          </p:cNvSpPr>
          <p:nvPr>
            <p:ph type="sldImg"/>
          </p:nvPr>
        </p:nvSpPr>
        <p:spPr>
          <a:xfrm>
            <a:off x="2244725" y="1243013"/>
            <a:ext cx="2319338" cy="3354387"/>
          </a:xfrm>
        </p:spPr>
        <p:txBody>
          <a:bodyPr/>
          <a:lstStyle/>
          <a:p>
            <a:endParaRPr lang="ru-KZ"/>
          </a:p>
        </p:txBody>
      </p:sp>
      <p:sp>
        <p:nvSpPr>
          <p:cNvPr id="3" name="Notes Placeholder 2">
            <a:extLst>
              <a:ext uri="{FF2B5EF4-FFF2-40B4-BE49-F238E27FC236}">
                <a16:creationId xmlns:a16="http://schemas.microsoft.com/office/drawing/2014/main" id="{AF946BFF-4DEC-6CBD-10F3-740C75E63F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17C28-5844-5AB9-5E3C-F36BF30C317D}"/>
              </a:ext>
            </a:extLst>
          </p:cNvPr>
          <p:cNvSpPr>
            <a:spLocks noGrp="1"/>
          </p:cNvSpPr>
          <p:nvPr>
            <p:ph type="sldNum" sz="quarter" idx="5"/>
          </p:nvPr>
        </p:nvSpPr>
        <p:spPr/>
        <p:txBody>
          <a:bodyPr/>
          <a:lstStyle/>
          <a:p>
            <a:fld id="{05DB220F-CE1E-4FE0-AE7A-23801CC6B260}" type="slidenum">
              <a:rPr lang="en-US" smtClean="0"/>
              <a:t>2</a:t>
            </a:fld>
            <a:endParaRPr lang="en-US"/>
          </a:p>
        </p:txBody>
      </p:sp>
    </p:spTree>
    <p:extLst>
      <p:ext uri="{BB962C8B-B14F-4D97-AF65-F5344CB8AC3E}">
        <p14:creationId xmlns:p14="http://schemas.microsoft.com/office/powerpoint/2010/main" val="185613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AB4D7-9343-AFAF-6E43-2BBF72267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E3CB9-0CBF-051A-E0A6-21F7ED5EDDD5}"/>
              </a:ext>
            </a:extLst>
          </p:cNvPr>
          <p:cNvSpPr>
            <a:spLocks noGrp="1" noRot="1" noChangeAspect="1"/>
          </p:cNvSpPr>
          <p:nvPr>
            <p:ph type="sldImg"/>
          </p:nvPr>
        </p:nvSpPr>
        <p:spPr>
          <a:xfrm>
            <a:off x="2244725" y="1243013"/>
            <a:ext cx="2319338" cy="3354387"/>
          </a:xfrm>
        </p:spPr>
        <p:txBody>
          <a:bodyPr/>
          <a:lstStyle/>
          <a:p>
            <a:endParaRPr lang="ru-KZ"/>
          </a:p>
        </p:txBody>
      </p:sp>
      <p:sp>
        <p:nvSpPr>
          <p:cNvPr id="3" name="Notes Placeholder 2">
            <a:extLst>
              <a:ext uri="{FF2B5EF4-FFF2-40B4-BE49-F238E27FC236}">
                <a16:creationId xmlns:a16="http://schemas.microsoft.com/office/drawing/2014/main" id="{13C43C47-4A67-0A60-1930-58CAD48395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174DA8-EB04-2A1E-74FF-10FDA1EF01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B220F-CE1E-4FE0-AE7A-23801CC6B26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122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C6C0D-496B-DE47-66E4-B3CAF6E03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9521F-7234-4643-6134-46B27B9068AA}"/>
              </a:ext>
            </a:extLst>
          </p:cNvPr>
          <p:cNvSpPr>
            <a:spLocks noGrp="1" noRot="1" noChangeAspect="1"/>
          </p:cNvSpPr>
          <p:nvPr>
            <p:ph type="sldImg"/>
          </p:nvPr>
        </p:nvSpPr>
        <p:spPr>
          <a:xfrm>
            <a:off x="2244725" y="1243013"/>
            <a:ext cx="2319338" cy="3354387"/>
          </a:xfrm>
        </p:spPr>
        <p:txBody>
          <a:bodyPr/>
          <a:lstStyle/>
          <a:p>
            <a:endParaRPr lang="ru-KZ"/>
          </a:p>
        </p:txBody>
      </p:sp>
      <p:sp>
        <p:nvSpPr>
          <p:cNvPr id="3" name="Notes Placeholder 2">
            <a:extLst>
              <a:ext uri="{FF2B5EF4-FFF2-40B4-BE49-F238E27FC236}">
                <a16:creationId xmlns:a16="http://schemas.microsoft.com/office/drawing/2014/main" id="{5A492F6C-4EB8-437B-0985-2BD778BBE7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215C6-91E9-69A2-EF7B-D324833CC950}"/>
              </a:ext>
            </a:extLst>
          </p:cNvPr>
          <p:cNvSpPr>
            <a:spLocks noGrp="1"/>
          </p:cNvSpPr>
          <p:nvPr>
            <p:ph type="sldNum" sz="quarter" idx="5"/>
          </p:nvPr>
        </p:nvSpPr>
        <p:spPr/>
        <p:txBody>
          <a:bodyPr/>
          <a:lstStyle/>
          <a:p>
            <a:fld id="{05DB220F-CE1E-4FE0-AE7A-23801CC6B260}" type="slidenum">
              <a:rPr lang="en-US" smtClean="0"/>
              <a:t>6</a:t>
            </a:fld>
            <a:endParaRPr lang="en-US"/>
          </a:p>
        </p:txBody>
      </p:sp>
    </p:spTree>
    <p:extLst>
      <p:ext uri="{BB962C8B-B14F-4D97-AF65-F5344CB8AC3E}">
        <p14:creationId xmlns:p14="http://schemas.microsoft.com/office/powerpoint/2010/main" val="98306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txBody>
          <a:bodyPr/>
          <a:lstStyle/>
          <a:p>
            <a:endParaRPr lang="ru-KZ"/>
          </a:p>
        </p:txBody>
      </p:sp>
      <p:sp>
        <p:nvSpPr>
          <p:cNvPr id="3" name="Заметки 2"/>
          <p:cNvSpPr>
            <a:spLocks noGrp="1"/>
          </p:cNvSpPr>
          <p:nvPr>
            <p:ph type="body" idx="1"/>
          </p:nvPr>
        </p:nvSpPr>
        <p:spPr/>
        <p:txBody>
          <a:bodyPr/>
          <a:lstStyle/>
          <a:p>
            <a:endParaRPr lang="ru-KZ"/>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6E5FB5-E2A1-486B-8AE0-673CCCE414E5}" type="slidenum">
              <a:rPr kumimoji="0" lang="ru-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K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9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a:t>Образец заголовка</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C2CE2C7F-E6BD-4156-8A76-BB350727E504}" type="datetime7">
              <a:rPr lang="en-US" smtClean="0"/>
              <a:t>Mar-26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1365499573"/>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E06B50C-BC40-41EA-8478-C6BF2AE6361D}"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270882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E06B50C-BC40-41EA-8478-C6BF2AE6361D}"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388370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E06B50C-BC40-41EA-8478-C6BF2AE6361D}"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143860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a:t>Образец заголовка</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E06B50C-BC40-41EA-8478-C6BF2AE6361D}"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1391863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8E06B50C-BC40-41EA-8478-C6BF2AE6361D}"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409910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a:t>Образец заголовка</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8E06B50C-BC40-41EA-8478-C6BF2AE6361D}"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3207862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8E06B50C-BC40-41EA-8478-C6BF2AE6361D}"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385187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6B50C-BC40-41EA-8478-C6BF2AE6361D}"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76762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E06B50C-BC40-41EA-8478-C6BF2AE6361D}"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320201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E06B50C-BC40-41EA-8478-C6BF2AE6361D}"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36C6F-3C70-4EDF-A327-E0F583F522B5}" type="slidenum">
              <a:rPr lang="en-US" smtClean="0"/>
              <a:t>‹#›</a:t>
            </a:fld>
            <a:endParaRPr lang="en-US"/>
          </a:p>
        </p:txBody>
      </p:sp>
    </p:spTree>
    <p:extLst>
      <p:ext uri="{BB962C8B-B14F-4D97-AF65-F5344CB8AC3E}">
        <p14:creationId xmlns:p14="http://schemas.microsoft.com/office/powerpoint/2010/main" val="77962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509AD97-0EA1-03D8-8FBA-BCA029166CEB}"/>
              </a:ext>
            </a:extLst>
          </p:cNvPr>
          <p:cNvGraphicFramePr>
            <a:graphicFrameLocks/>
          </p:cNvGraphicFramePr>
          <p:nvPr userDrawn="1">
            <p:custDataLst>
              <p:tags r:id="rId13"/>
            </p:custDataLst>
            <p:extLst>
              <p:ext uri="{D42A27DB-BD31-4B8C-83A1-F6EECF244321}">
                <p14:modId xmlns:p14="http://schemas.microsoft.com/office/powerpoint/2010/main" val="2946833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14" imgW="395" imgH="394" progId="TCLayout.ActiveDocument.1">
                  <p:embed/>
                </p:oleObj>
              </mc:Choice>
              <mc:Fallback>
                <p:oleObj name="Слайд think-cell" r:id="rId14" imgW="395" imgH="394" progId="TCLayout.ActiveDocument.1">
                  <p:embed/>
                  <p:pic>
                    <p:nvPicPr>
                      <p:cNvPr id="8" name="think-cell data - do not delete" hidden="1">
                        <a:extLst>
                          <a:ext uri="{FF2B5EF4-FFF2-40B4-BE49-F238E27FC236}">
                            <a16:creationId xmlns:a16="http://schemas.microsoft.com/office/drawing/2014/main" id="{8509AD97-0EA1-03D8-8FBA-BCA029166CE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8E06B50C-BC40-41EA-8478-C6BF2AE6361D}" type="datetimeFigureOut">
              <a:rPr lang="en-US" smtClean="0"/>
              <a:t>3/19/2026</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65236C6F-3C70-4EDF-A327-E0F583F522B5}" type="slidenum">
              <a:rPr lang="en-US" smtClean="0"/>
              <a:t>‹#›</a:t>
            </a:fld>
            <a:endParaRPr lang="en-US"/>
          </a:p>
        </p:txBody>
      </p:sp>
    </p:spTree>
    <p:extLst>
      <p:ext uri="{BB962C8B-B14F-4D97-AF65-F5344CB8AC3E}">
        <p14:creationId xmlns:p14="http://schemas.microsoft.com/office/powerpoint/2010/main" val="1051763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chart" Target="../charts/chart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9.sv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image" Target="../media/image1.em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chart" Target="../charts/chart3.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oleObject" Target="../embeddings/oleObject2.bin"/><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slideLayout" Target="../slideLayouts/slideLayout1.xml"/><Relationship Id="rId35" Type="http://schemas.openxmlformats.org/officeDocument/2006/relationships/chart" Target="../charts/chart2.xml"/><Relationship Id="rId8" Type="http://schemas.openxmlformats.org/officeDocument/2006/relationships/tags" Target="../tags/tag9.xml"/></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oleObject" Target="../embeddings/oleObject3.bin"/><Relationship Id="rId7" Type="http://schemas.openxmlformats.org/officeDocument/2006/relationships/hyperlink" Target="https://stat.gov.kz/ru/industries/business-statistics/stat-industrial-production/" TargetMode="Externa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chart" Target="../charts/chart4.xml"/><Relationship Id="rId5" Type="http://schemas.openxmlformats.org/officeDocument/2006/relationships/image" Target="../media/image9.svg"/><Relationship Id="rId10" Type="http://schemas.openxmlformats.org/officeDocument/2006/relationships/chart" Target="../charts/chart6.xml"/><Relationship Id="rId4" Type="http://schemas.openxmlformats.org/officeDocument/2006/relationships/image" Target="../media/image1.emf"/><Relationship Id="rId9" Type="http://schemas.openxmlformats.org/officeDocument/2006/relationships/hyperlink" Target="https://www.gov.kz/memleket/entities/comprom/press/news/details/1166843?lang=ru&amp;ysclid=mmu536yzsn79694406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6DBA48C-56C2-18B3-180E-D78FA58CBD10}"/>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2922AD75-369D-068B-114F-88717153AB3B}"/>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l="17172" t="5334" b="5334"/>
          <a:stretch>
            <a:fillRect/>
          </a:stretch>
        </p:blipFill>
        <p:spPr>
          <a:xfrm>
            <a:off x="0" y="0"/>
            <a:ext cx="6858000" cy="9906000"/>
          </a:xfrm>
          <a:prstGeom prst="rect">
            <a:avLst/>
          </a:prstGeom>
        </p:spPr>
      </p:pic>
      <p:sp>
        <p:nvSpPr>
          <p:cNvPr id="165" name="Text Placeholder 15">
            <a:extLst>
              <a:ext uri="{FF2B5EF4-FFF2-40B4-BE49-F238E27FC236}">
                <a16:creationId xmlns:a16="http://schemas.microsoft.com/office/drawing/2014/main" id="{DD9BC38F-5DCC-9E63-CB1C-BC5A9DDEEA3D}"/>
              </a:ext>
            </a:extLst>
          </p:cNvPr>
          <p:cNvSpPr txBox="1">
            <a:spLocks noGrp="1"/>
          </p:cNvSpPr>
          <p:nvPr>
            <p:ph type="body" sz="quarter" idx="4294967295"/>
          </p:nvPr>
        </p:nvSpPr>
        <p:spPr>
          <a:xfrm>
            <a:off x="1939925" y="7006814"/>
            <a:ext cx="4225925" cy="1622836"/>
          </a:xfrm>
          <a:prstGeom prst="rect">
            <a:avLst/>
          </a:prstGeom>
        </p:spPr>
        <p:txBody>
          <a:bodyPr lIns="0" tIns="0" rIns="0" bIns="0" anchor="t">
            <a:normAutofit lnSpcReduction="10000"/>
          </a:bodyPr>
          <a:lstStyle/>
          <a:p>
            <a:pPr marL="0" indent="0" algn="r">
              <a:buNone/>
            </a:pPr>
            <a:r>
              <a:rPr lang="en-GB" sz="4000" noProof="0">
                <a:solidFill>
                  <a:srgbClr val="ED6B1C"/>
                </a:solidFill>
                <a:latin typeface="Geologica Light" pitchFamily="2" charset="0"/>
                <a:cs typeface="Segoe UI"/>
              </a:rPr>
              <a:t>AIFC INSIGHTS </a:t>
            </a:r>
            <a:r>
              <a:rPr lang="en-GB" sz="4000" noProof="0">
                <a:solidFill>
                  <a:schemeClr val="bg1"/>
                </a:solidFill>
                <a:latin typeface="Geologica Thin" pitchFamily="2" charset="0"/>
                <a:cs typeface="Segoe UI"/>
              </a:rPr>
              <a:t>MONTHLY </a:t>
            </a:r>
            <a:br>
              <a:rPr lang="en-GB" sz="4000" noProof="0">
                <a:solidFill>
                  <a:schemeClr val="bg1"/>
                </a:solidFill>
                <a:latin typeface="Geologica Thin" pitchFamily="2" charset="0"/>
                <a:cs typeface="Segoe UI"/>
              </a:rPr>
            </a:br>
            <a:r>
              <a:rPr lang="en-GB" sz="4000" noProof="0">
                <a:solidFill>
                  <a:schemeClr val="bg1"/>
                </a:solidFill>
                <a:latin typeface="Geologica Thin" pitchFamily="2" charset="0"/>
                <a:cs typeface="Segoe UI"/>
              </a:rPr>
              <a:t>DIGEST</a:t>
            </a:r>
            <a:endParaRPr lang="en-GB" sz="4000" noProof="0">
              <a:solidFill>
                <a:schemeClr val="bg1"/>
              </a:solidFill>
              <a:latin typeface="Geologica Thin" pitchFamily="2" charset="0"/>
            </a:endParaRPr>
          </a:p>
        </p:txBody>
      </p:sp>
      <p:sp>
        <p:nvSpPr>
          <p:cNvPr id="167" name="Text Placeholder 17">
            <a:extLst>
              <a:ext uri="{FF2B5EF4-FFF2-40B4-BE49-F238E27FC236}">
                <a16:creationId xmlns:a16="http://schemas.microsoft.com/office/drawing/2014/main" id="{95F978CF-7D95-94A7-D26A-14CC93B47578}"/>
              </a:ext>
            </a:extLst>
          </p:cNvPr>
          <p:cNvSpPr>
            <a:spLocks noGrp="1"/>
          </p:cNvSpPr>
          <p:nvPr>
            <p:ph type="body" idx="4294967295"/>
          </p:nvPr>
        </p:nvSpPr>
        <p:spPr>
          <a:xfrm>
            <a:off x="4627871" y="8709192"/>
            <a:ext cx="1867711" cy="407819"/>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marL="0" indent="0">
              <a:lnSpc>
                <a:spcPct val="100000"/>
              </a:lnSpc>
              <a:spcBef>
                <a:spcPts val="0"/>
              </a:spcBef>
              <a:buSzTx/>
              <a:buFontTx/>
              <a:buNone/>
              <a:defRPr sz="1800">
                <a:solidFill>
                  <a:srgbClr val="FFFFFF"/>
                </a:solidFill>
              </a:defRPr>
            </a:lvl1pPr>
          </a:lstStyle>
          <a:p>
            <a:r>
              <a:rPr lang="en-GB" noProof="0">
                <a:solidFill>
                  <a:schemeClr val="bg1"/>
                </a:solidFill>
                <a:latin typeface="Geologica Thin" pitchFamily="2" charset="0"/>
                <a:cs typeface="Mongolian Baiti" panose="03000500000000000000" pitchFamily="66" charset="0"/>
              </a:rPr>
              <a:t>February 2026</a:t>
            </a:r>
            <a:endParaRPr lang="en-GB" noProof="0">
              <a:solidFill>
                <a:schemeClr val="bg1"/>
              </a:solidFill>
              <a:latin typeface="Geologica Thin" pitchFamily="2" charset="0"/>
            </a:endParaRPr>
          </a:p>
        </p:txBody>
      </p:sp>
      <p:pic>
        <p:nvPicPr>
          <p:cNvPr id="7" name="Graphic 6">
            <a:extLst>
              <a:ext uri="{FF2B5EF4-FFF2-40B4-BE49-F238E27FC236}">
                <a16:creationId xmlns:a16="http://schemas.microsoft.com/office/drawing/2014/main" id="{20D15E82-8346-1730-13ED-BBC35B5669D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09854" y="546758"/>
            <a:ext cx="1617519" cy="683587"/>
          </a:xfrm>
          <a:prstGeom prst="rect">
            <a:avLst/>
          </a:prstGeom>
        </p:spPr>
      </p:pic>
    </p:spTree>
    <p:extLst>
      <p:ext uri="{BB962C8B-B14F-4D97-AF65-F5344CB8AC3E}">
        <p14:creationId xmlns:p14="http://schemas.microsoft.com/office/powerpoint/2010/main" val="37169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F5A"/>
        </a:solidFill>
        <a:effectLst/>
      </p:bgPr>
    </p:bg>
    <p:spTree>
      <p:nvGrpSpPr>
        <p:cNvPr id="1" name="">
          <a:extLst>
            <a:ext uri="{FF2B5EF4-FFF2-40B4-BE49-F238E27FC236}">
              <a16:creationId xmlns:a16="http://schemas.microsoft.com/office/drawing/2014/main" id="{F36C7146-DD52-3FA5-7009-71A3F2FB0736}"/>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4ADD594F-A39F-F137-2F0E-0D69A2971710}"/>
              </a:ext>
            </a:extLst>
          </p:cNvPr>
          <p:cNvPicPr>
            <a:picLocks noGrp="1" noRot="1" noChangeAspect="1" noMove="1" noResize="1" noEditPoints="1" noAdjustHandles="1" noChangeArrowheads="1" noChangeShapeType="1" noCrop="1"/>
          </p:cNvPicPr>
          <p:nvPr/>
        </p:nvPicPr>
        <p:blipFill>
          <a:blip r:embed="rId3">
            <a:alphaModFix amt="54000"/>
            <a:extLst>
              <a:ext uri="{28A0092B-C50C-407E-A947-70E740481C1C}">
                <a14:useLocalDpi xmlns:a14="http://schemas.microsoft.com/office/drawing/2010/main" val="0"/>
              </a:ext>
            </a:extLst>
          </a:blip>
          <a:srcRect l="36008" r="24572" b="14908"/>
          <a:stretch>
            <a:fillRect/>
          </a:stretch>
        </p:blipFill>
        <p:spPr>
          <a:xfrm>
            <a:off x="0" y="-16621"/>
            <a:ext cx="6858000" cy="9931506"/>
          </a:xfrm>
          <a:prstGeom prst="rect">
            <a:avLst/>
          </a:prstGeom>
        </p:spPr>
      </p:pic>
      <p:sp>
        <p:nvSpPr>
          <p:cNvPr id="2" name="Прямоугольник: скругленные углы 1">
            <a:extLst>
              <a:ext uri="{FF2B5EF4-FFF2-40B4-BE49-F238E27FC236}">
                <a16:creationId xmlns:a16="http://schemas.microsoft.com/office/drawing/2014/main" id="{CF93EFE8-5B5A-2707-1B17-922EB98E435B}"/>
              </a:ext>
            </a:extLst>
          </p:cNvPr>
          <p:cNvSpPr/>
          <p:nvPr/>
        </p:nvSpPr>
        <p:spPr>
          <a:xfrm>
            <a:off x="620713" y="1664407"/>
            <a:ext cx="5545137" cy="3399762"/>
          </a:xfrm>
          <a:prstGeom prst="roundRect">
            <a:avLst>
              <a:gd name="adj" fmla="val 1709"/>
            </a:avLst>
          </a:prstGeom>
          <a:solidFill>
            <a:srgbClr val="002554">
              <a:alpha val="78824"/>
            </a:srgbClr>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Прямоугольник: скругленные углы 2">
            <a:extLst>
              <a:ext uri="{FF2B5EF4-FFF2-40B4-BE49-F238E27FC236}">
                <a16:creationId xmlns:a16="http://schemas.microsoft.com/office/drawing/2014/main" id="{132FF757-5E77-960D-0976-ADA0BF4DE9FE}"/>
              </a:ext>
            </a:extLst>
          </p:cNvPr>
          <p:cNvSpPr/>
          <p:nvPr/>
        </p:nvSpPr>
        <p:spPr>
          <a:xfrm>
            <a:off x="620713" y="5246625"/>
            <a:ext cx="5545137" cy="2282285"/>
          </a:xfrm>
          <a:prstGeom prst="roundRect">
            <a:avLst>
              <a:gd name="adj" fmla="val 1709"/>
            </a:avLst>
          </a:prstGeom>
          <a:solidFill>
            <a:srgbClr val="002554">
              <a:alpha val="78824"/>
            </a:srgbClr>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Прямоугольник: скругленные углы 3">
            <a:extLst>
              <a:ext uri="{FF2B5EF4-FFF2-40B4-BE49-F238E27FC236}">
                <a16:creationId xmlns:a16="http://schemas.microsoft.com/office/drawing/2014/main" id="{3595A169-152A-154D-CDAA-BAF0671769EE}"/>
              </a:ext>
            </a:extLst>
          </p:cNvPr>
          <p:cNvSpPr/>
          <p:nvPr/>
        </p:nvSpPr>
        <p:spPr>
          <a:xfrm>
            <a:off x="620713" y="7692617"/>
            <a:ext cx="5545137" cy="1427225"/>
          </a:xfrm>
          <a:prstGeom prst="roundRect">
            <a:avLst>
              <a:gd name="adj" fmla="val 1709"/>
            </a:avLst>
          </a:prstGeom>
          <a:solidFill>
            <a:srgbClr val="002554">
              <a:alpha val="78824"/>
            </a:srgbClr>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TextBox 6">
            <a:extLst>
              <a:ext uri="{FF2B5EF4-FFF2-40B4-BE49-F238E27FC236}">
                <a16:creationId xmlns:a16="http://schemas.microsoft.com/office/drawing/2014/main" id="{47AF19BB-5602-B0D0-B69C-C5E9ABB8DC59}"/>
              </a:ext>
            </a:extLst>
          </p:cNvPr>
          <p:cNvSpPr txBox="1"/>
          <p:nvPr/>
        </p:nvSpPr>
        <p:spPr>
          <a:xfrm>
            <a:off x="621194" y="786158"/>
            <a:ext cx="5205804" cy="403957"/>
          </a:xfrm>
          <a:prstGeom prst="rect">
            <a:avLst/>
          </a:prstGeom>
          <a:noFill/>
        </p:spPr>
        <p:txBody>
          <a:bodyPr wrap="square" lIns="0">
            <a:spAutoFit/>
          </a:bodyPr>
          <a:lstStyle/>
          <a:p>
            <a:pPr defTabSz="514396">
              <a:spcBef>
                <a:spcPct val="0"/>
              </a:spcBef>
              <a:defRPr/>
            </a:pPr>
            <a:r>
              <a:rPr lang="en-GB" sz="2025" noProof="0">
                <a:solidFill>
                  <a:srgbClr val="ED6B1C"/>
                </a:solidFill>
                <a:latin typeface="Geologica Light" pitchFamily="2" charset="0"/>
                <a:cs typeface="Arial" panose="020B0604020202020204" pitchFamily="34" charset="0"/>
              </a:rPr>
              <a:t>FOREWORD</a:t>
            </a:r>
            <a:endParaRPr lang="en-GB" sz="1575" noProof="0">
              <a:solidFill>
                <a:srgbClr val="ED6B1C"/>
              </a:solidFill>
              <a:latin typeface="Geologica Light" pitchFamily="2" charset="0"/>
              <a:cs typeface="Arial" panose="020B0604020202020204" pitchFamily="34" charset="0"/>
            </a:endParaRPr>
          </a:p>
        </p:txBody>
      </p:sp>
      <p:sp>
        <p:nvSpPr>
          <p:cNvPr id="12" name="TextBox 11">
            <a:extLst>
              <a:ext uri="{FF2B5EF4-FFF2-40B4-BE49-F238E27FC236}">
                <a16:creationId xmlns:a16="http://schemas.microsoft.com/office/drawing/2014/main" id="{6EE48533-EDF7-C3B2-B2FC-0C974CC2BAA5}"/>
              </a:ext>
            </a:extLst>
          </p:cNvPr>
          <p:cNvSpPr txBox="1"/>
          <p:nvPr/>
        </p:nvSpPr>
        <p:spPr>
          <a:xfrm>
            <a:off x="853658" y="2785890"/>
            <a:ext cx="1218691" cy="369332"/>
          </a:xfrm>
          <a:prstGeom prst="rect">
            <a:avLst/>
          </a:prstGeom>
          <a:noFill/>
          <a:ln>
            <a:noFill/>
          </a:ln>
        </p:spPr>
        <p:txBody>
          <a:bodyPr wrap="square" lIns="0">
            <a:spAutoFit/>
          </a:bodyPr>
          <a:lstStyle/>
          <a:p>
            <a:pPr defTabSz="514396">
              <a:spcBef>
                <a:spcPct val="0"/>
              </a:spcBef>
              <a:defRPr/>
            </a:pPr>
            <a:r>
              <a:rPr lang="en-GB" sz="900" noProof="0">
                <a:solidFill>
                  <a:schemeClr val="bg1">
                    <a:lumMod val="85000"/>
                  </a:schemeClr>
                </a:solidFill>
                <a:latin typeface="Geologica Light" pitchFamily="2" charset="0"/>
                <a:cs typeface="Arial" panose="020B0604020202020204" pitchFamily="34" charset="0"/>
              </a:rPr>
              <a:t>Ayan </a:t>
            </a:r>
            <a:r>
              <a:rPr lang="en-GB" sz="900" noProof="0" err="1">
                <a:solidFill>
                  <a:schemeClr val="bg1">
                    <a:lumMod val="85000"/>
                  </a:schemeClr>
                </a:solidFill>
                <a:latin typeface="Geologica Light" pitchFamily="2" charset="0"/>
                <a:cs typeface="Arial" panose="020B0604020202020204" pitchFamily="34" charset="0"/>
              </a:rPr>
              <a:t>Tuleshev</a:t>
            </a:r>
            <a:endParaRPr lang="en-GB" sz="900" noProof="0">
              <a:solidFill>
                <a:schemeClr val="bg1">
                  <a:lumMod val="85000"/>
                </a:schemeClr>
              </a:solidFill>
              <a:latin typeface="Geologica Light" pitchFamily="2" charset="0"/>
              <a:cs typeface="Arial" panose="020B0604020202020204" pitchFamily="34" charset="0"/>
            </a:endParaRPr>
          </a:p>
          <a:p>
            <a:pPr defTabSz="514396">
              <a:spcBef>
                <a:spcPct val="0"/>
              </a:spcBef>
              <a:defRPr/>
            </a:pPr>
            <a:r>
              <a:rPr lang="en-GB" sz="900" noProof="0">
                <a:solidFill>
                  <a:srgbClr val="FFFFFF"/>
                </a:solidFill>
                <a:latin typeface="Geologica Thin" pitchFamily="2" charset="0"/>
                <a:cs typeface="Arial" panose="020B0604020202020204" pitchFamily="34" charset="0"/>
              </a:rPr>
              <a:t>Director</a:t>
            </a:r>
          </a:p>
        </p:txBody>
      </p:sp>
      <p:pic>
        <p:nvPicPr>
          <p:cNvPr id="8" name="Рисунок 7" descr="Изображение выглядит как одежда, человек, костюм, Формальная одежда&#10;&#10;Содержимое, созданное искусственным интеллектом, может быть неверным.">
            <a:extLst>
              <a:ext uri="{FF2B5EF4-FFF2-40B4-BE49-F238E27FC236}">
                <a16:creationId xmlns:a16="http://schemas.microsoft.com/office/drawing/2014/main" id="{BA51372E-07F7-E560-170D-4F5B1995D08D}"/>
              </a:ext>
            </a:extLst>
          </p:cNvPr>
          <p:cNvPicPr>
            <a:picLocks noChangeAspect="1"/>
          </p:cNvPicPr>
          <p:nvPr/>
        </p:nvPicPr>
        <p:blipFill rotWithShape="1">
          <a:blip r:embed="rId4">
            <a:extLst>
              <a:ext uri="{28A0092B-C50C-407E-A947-70E740481C1C}">
                <a14:useLocalDpi xmlns:a14="http://schemas.microsoft.com/office/drawing/2010/main" val="0"/>
              </a:ext>
            </a:extLst>
          </a:blip>
          <a:srcRect l="26175" t="4376" r="11668" b="56878"/>
          <a:stretch>
            <a:fillRect/>
          </a:stretch>
        </p:blipFill>
        <p:spPr>
          <a:xfrm>
            <a:off x="853658" y="1875769"/>
            <a:ext cx="792000" cy="792000"/>
          </a:xfrm>
          <a:prstGeom prst="roundRect">
            <a:avLst>
              <a:gd name="adj" fmla="val 5242"/>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A37BDFE3-7555-31FD-48EE-E5C22DEE19E1}"/>
              </a:ext>
            </a:extLst>
          </p:cNvPr>
          <p:cNvSpPr txBox="1"/>
          <p:nvPr/>
        </p:nvSpPr>
        <p:spPr>
          <a:xfrm>
            <a:off x="619300" y="1170901"/>
            <a:ext cx="3665553" cy="338554"/>
          </a:xfrm>
          <a:prstGeom prst="rect">
            <a:avLst/>
          </a:prstGeom>
          <a:noFill/>
          <a:ln>
            <a:noFill/>
          </a:ln>
        </p:spPr>
        <p:txBody>
          <a:bodyPr wrap="square" lIns="0">
            <a:spAutoFit/>
          </a:bodyPr>
          <a:lstStyle/>
          <a:p>
            <a:pPr defTabSz="514396">
              <a:spcBef>
                <a:spcPct val="0"/>
              </a:spcBef>
              <a:defRPr/>
            </a:pPr>
            <a:r>
              <a:rPr lang="en-GB" sz="1600" noProof="0">
                <a:solidFill>
                  <a:srgbClr val="FFFFFF"/>
                </a:solidFill>
                <a:latin typeface="Geologica Thin" pitchFamily="2" charset="0"/>
                <a:cs typeface="Arial" panose="020B0604020202020204" pitchFamily="34" charset="0"/>
              </a:rPr>
              <a:t>From the AIFC Insights Team</a:t>
            </a:r>
            <a:endParaRPr lang="en-GB" sz="1100" noProof="0">
              <a:solidFill>
                <a:srgbClr val="FFFFFF"/>
              </a:solidFill>
              <a:latin typeface="Geologica Thin" pitchFamily="2" charset="0"/>
              <a:cs typeface="Arial" panose="020B0604020202020204" pitchFamily="34" charset="0"/>
            </a:endParaRPr>
          </a:p>
        </p:txBody>
      </p:sp>
      <p:pic>
        <p:nvPicPr>
          <p:cNvPr id="22" name="Рисунок 21" descr="Изображение выглядит как Человеческое лицо, одежда, человек, костюм&#10;&#10;Содержимое, созданное искусственным интеллектом, может быть неверным.">
            <a:extLst>
              <a:ext uri="{FF2B5EF4-FFF2-40B4-BE49-F238E27FC236}">
                <a16:creationId xmlns:a16="http://schemas.microsoft.com/office/drawing/2014/main" id="{F6E27571-C393-8442-8F3C-7FE4F74A3362}"/>
              </a:ext>
            </a:extLst>
          </p:cNvPr>
          <p:cNvPicPr>
            <a:picLocks noChangeAspect="1"/>
          </p:cNvPicPr>
          <p:nvPr/>
        </p:nvPicPr>
        <p:blipFill rotWithShape="1">
          <a:blip r:embed="rId5">
            <a:extLst>
              <a:ext uri="{28A0092B-C50C-407E-A947-70E740481C1C}">
                <a14:useLocalDpi xmlns:a14="http://schemas.microsoft.com/office/drawing/2010/main" val="0"/>
              </a:ext>
            </a:extLst>
          </a:blip>
          <a:srcRect l="19148" t="6643" r="16633" b="35024"/>
          <a:stretch>
            <a:fillRect/>
          </a:stretch>
        </p:blipFill>
        <p:spPr>
          <a:xfrm>
            <a:off x="1871519" y="1875769"/>
            <a:ext cx="792000" cy="792000"/>
          </a:xfrm>
          <a:prstGeom prst="roundRect">
            <a:avLst>
              <a:gd name="adj" fmla="val 5843"/>
            </a:avLst>
          </a:prstGeom>
          <a:ln>
            <a:noFill/>
          </a:ln>
        </p:spPr>
      </p:pic>
      <p:sp>
        <p:nvSpPr>
          <p:cNvPr id="23" name="TextBox 22">
            <a:extLst>
              <a:ext uri="{FF2B5EF4-FFF2-40B4-BE49-F238E27FC236}">
                <a16:creationId xmlns:a16="http://schemas.microsoft.com/office/drawing/2014/main" id="{0F1C319F-A336-308B-E98F-D586B93A2E6B}"/>
              </a:ext>
            </a:extLst>
          </p:cNvPr>
          <p:cNvSpPr txBox="1"/>
          <p:nvPr/>
        </p:nvSpPr>
        <p:spPr>
          <a:xfrm>
            <a:off x="1871520" y="2785890"/>
            <a:ext cx="1077884" cy="507831"/>
          </a:xfrm>
          <a:prstGeom prst="rect">
            <a:avLst/>
          </a:prstGeom>
          <a:noFill/>
          <a:ln>
            <a:noFill/>
          </a:ln>
        </p:spPr>
        <p:txBody>
          <a:bodyPr wrap="square" lIns="0">
            <a:spAutoFit/>
          </a:bodyPr>
          <a:lstStyle/>
          <a:p>
            <a:pPr defTabSz="514396">
              <a:spcBef>
                <a:spcPct val="0"/>
              </a:spcBef>
              <a:defRPr/>
            </a:pPr>
            <a:r>
              <a:rPr lang="en-GB" sz="900" noProof="0">
                <a:solidFill>
                  <a:schemeClr val="bg1">
                    <a:lumMod val="85000"/>
                  </a:schemeClr>
                </a:solidFill>
                <a:latin typeface="Geologica Light" pitchFamily="2" charset="0"/>
                <a:cs typeface="Arial" panose="020B0604020202020204" pitchFamily="34" charset="0"/>
              </a:rPr>
              <a:t>Diana Assaubayeva</a:t>
            </a:r>
          </a:p>
          <a:p>
            <a:pPr defTabSz="514396">
              <a:spcBef>
                <a:spcPct val="0"/>
              </a:spcBef>
              <a:defRPr/>
            </a:pPr>
            <a:r>
              <a:rPr lang="en-GB" sz="900" noProof="0">
                <a:solidFill>
                  <a:srgbClr val="FFFFFF"/>
                </a:solidFill>
                <a:latin typeface="Geologica Thin" pitchFamily="2" charset="0"/>
                <a:cs typeface="Arial" panose="020B0604020202020204" pitchFamily="34" charset="0"/>
              </a:rPr>
              <a:t>Senior Manager</a:t>
            </a:r>
          </a:p>
        </p:txBody>
      </p:sp>
      <p:sp>
        <p:nvSpPr>
          <p:cNvPr id="38" name="TextBox 37">
            <a:extLst>
              <a:ext uri="{FF2B5EF4-FFF2-40B4-BE49-F238E27FC236}">
                <a16:creationId xmlns:a16="http://schemas.microsoft.com/office/drawing/2014/main" id="{B3BB4E50-8E49-CF6F-016F-F6B039D6F29B}"/>
              </a:ext>
            </a:extLst>
          </p:cNvPr>
          <p:cNvSpPr txBox="1"/>
          <p:nvPr/>
        </p:nvSpPr>
        <p:spPr>
          <a:xfrm>
            <a:off x="767750" y="5419554"/>
            <a:ext cx="1528189"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ru-KZ"/>
            </a:defPPr>
            <a:lvl1pPr>
              <a:spcBef>
                <a:spcPts val="600"/>
              </a:spcBef>
              <a:buNone/>
              <a:defRPr sz="1200">
                <a:solidFill>
                  <a:srgbClr val="FFFFFF"/>
                </a:solidFill>
                <a:latin typeface="Montserrat" panose="00000500000000000000" pitchFamily="2" charset="-52"/>
              </a:defRPr>
            </a:lvl1pPr>
          </a:lstStyle>
          <a:p>
            <a:r>
              <a:rPr lang="en-GB" sz="1600" noProof="0">
                <a:latin typeface="Geologica Light" pitchFamily="2" charset="0"/>
              </a:rPr>
              <a:t>DEAR </a:t>
            </a:r>
            <a:r>
              <a:rPr lang="en-GB" sz="1600" noProof="0">
                <a:solidFill>
                  <a:srgbClr val="ED6B1C"/>
                </a:solidFill>
                <a:latin typeface="Geologica Light" pitchFamily="2" charset="0"/>
              </a:rPr>
              <a:t>AIFC COMMUNITY</a:t>
            </a:r>
            <a:endParaRPr lang="en-GB" sz="1600" noProof="0">
              <a:solidFill>
                <a:schemeClr val="accent5">
                  <a:lumMod val="40000"/>
                  <a:lumOff val="60000"/>
                </a:schemeClr>
              </a:solidFill>
              <a:latin typeface="Geologica Light" pitchFamily="2" charset="0"/>
            </a:endParaRPr>
          </a:p>
        </p:txBody>
      </p:sp>
      <p:sp>
        <p:nvSpPr>
          <p:cNvPr id="40" name="TextBox 39">
            <a:extLst>
              <a:ext uri="{FF2B5EF4-FFF2-40B4-BE49-F238E27FC236}">
                <a16:creationId xmlns:a16="http://schemas.microsoft.com/office/drawing/2014/main" id="{FAC81C06-5E2B-D135-CC74-4E876800C1A7}"/>
              </a:ext>
            </a:extLst>
          </p:cNvPr>
          <p:cNvSpPr txBox="1"/>
          <p:nvPr/>
        </p:nvSpPr>
        <p:spPr>
          <a:xfrm>
            <a:off x="2377033" y="5419554"/>
            <a:ext cx="363641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spcBef>
                <a:spcPts val="600"/>
              </a:spcBef>
            </a:pPr>
            <a:r>
              <a:rPr lang="en-GB" sz="1100" noProof="0">
                <a:solidFill>
                  <a:srgbClr val="FFFFFF"/>
                </a:solidFill>
                <a:latin typeface="Geologica Thin" pitchFamily="2" charset="0"/>
              </a:rPr>
              <a:t>We, </a:t>
            </a:r>
            <a:r>
              <a:rPr lang="en-GB" sz="1100" noProof="0">
                <a:solidFill>
                  <a:schemeClr val="bg1">
                    <a:lumMod val="85000"/>
                  </a:schemeClr>
                </a:solidFill>
                <a:latin typeface="Geologica Light" pitchFamily="2" charset="0"/>
              </a:rPr>
              <a:t>the AIFC Insights Team</a:t>
            </a:r>
            <a:r>
              <a:rPr lang="en-GB" sz="1100" noProof="0">
                <a:solidFill>
                  <a:srgbClr val="FFFFFF"/>
                </a:solidFill>
                <a:latin typeface="Geologica Thin" pitchFamily="2" charset="0"/>
              </a:rPr>
              <a:t>, are pleased to present the second issue of our regular analytical digest.</a:t>
            </a:r>
          </a:p>
          <a:p>
            <a:pPr>
              <a:spcBef>
                <a:spcPts val="600"/>
              </a:spcBef>
            </a:pPr>
            <a:r>
              <a:rPr lang="en-GB" sz="1100" noProof="0">
                <a:solidFill>
                  <a:srgbClr val="FFFFFF"/>
                </a:solidFill>
                <a:latin typeface="Geologica Thin" pitchFamily="2" charset="0"/>
              </a:rPr>
              <a:t>This edition covers economic activity, inflation and exchange rate dynamics, alongside commodity prices and a brief thematic insights.</a:t>
            </a:r>
          </a:p>
          <a:p>
            <a:pPr>
              <a:spcBef>
                <a:spcPts val="600"/>
              </a:spcBef>
              <a:buNone/>
            </a:pPr>
            <a:r>
              <a:rPr lang="en-GB" sz="1100" noProof="0">
                <a:solidFill>
                  <a:srgbClr val="FFFFFF"/>
                </a:solidFill>
                <a:latin typeface="Geologica Thin" pitchFamily="2" charset="0"/>
              </a:rPr>
              <a:t>We will publish this digest regularly as part of our ongoing analytical contribution to the market.</a:t>
            </a:r>
          </a:p>
          <a:p>
            <a:pPr>
              <a:spcBef>
                <a:spcPts val="600"/>
              </a:spcBef>
              <a:buNone/>
            </a:pPr>
            <a:r>
              <a:rPr lang="en-GB" sz="1100" noProof="0">
                <a:solidFill>
                  <a:srgbClr val="FFFFFF"/>
                </a:solidFill>
                <a:latin typeface="Geologica Thin" pitchFamily="2" charset="0"/>
              </a:rPr>
              <a:t>Thank you for your continued trust and collaboration</a:t>
            </a:r>
            <a:endParaRPr lang="en-GB" sz="1200" noProof="0">
              <a:solidFill>
                <a:srgbClr val="FFFFFF"/>
              </a:solidFill>
              <a:latin typeface="Geologica Thin" pitchFamily="2" charset="0"/>
            </a:endParaRPr>
          </a:p>
          <a:p>
            <a:pPr>
              <a:spcBef>
                <a:spcPts val="600"/>
              </a:spcBef>
              <a:buNone/>
            </a:pPr>
            <a:r>
              <a:rPr lang="en-GB" sz="1200" noProof="0">
                <a:solidFill>
                  <a:schemeClr val="bg1">
                    <a:lumMod val="85000"/>
                  </a:schemeClr>
                </a:solidFill>
                <a:latin typeface="Geologica Light" pitchFamily="2" charset="0"/>
              </a:rPr>
              <a:t>AIFC Insights Team</a:t>
            </a:r>
          </a:p>
        </p:txBody>
      </p:sp>
      <p:sp>
        <p:nvSpPr>
          <p:cNvPr id="42" name="TextBox 41">
            <a:extLst>
              <a:ext uri="{FF2B5EF4-FFF2-40B4-BE49-F238E27FC236}">
                <a16:creationId xmlns:a16="http://schemas.microsoft.com/office/drawing/2014/main" id="{602DEA0F-B0CA-A3FE-6B2D-CCC45C5B9F57}"/>
              </a:ext>
            </a:extLst>
          </p:cNvPr>
          <p:cNvSpPr txBox="1"/>
          <p:nvPr/>
        </p:nvSpPr>
        <p:spPr>
          <a:xfrm>
            <a:off x="1871519" y="4344523"/>
            <a:ext cx="1218691" cy="369332"/>
          </a:xfrm>
          <a:prstGeom prst="rect">
            <a:avLst/>
          </a:prstGeom>
          <a:noFill/>
          <a:ln>
            <a:noFill/>
          </a:ln>
        </p:spPr>
        <p:txBody>
          <a:bodyPr wrap="square" lIns="0">
            <a:spAutoFit/>
          </a:bodyPr>
          <a:lstStyle/>
          <a:p>
            <a:pPr defTabSz="514396">
              <a:spcBef>
                <a:spcPct val="0"/>
              </a:spcBef>
              <a:defRPr/>
            </a:pPr>
            <a:r>
              <a:rPr lang="en-GB" sz="900" noProof="0">
                <a:solidFill>
                  <a:schemeClr val="bg1">
                    <a:lumMod val="85000"/>
                  </a:schemeClr>
                </a:solidFill>
                <a:latin typeface="Geologica Light" pitchFamily="2" charset="0"/>
                <a:cs typeface="Arial" panose="020B0604020202020204" pitchFamily="34" charset="0"/>
              </a:rPr>
              <a:t>Ulan </a:t>
            </a:r>
            <a:r>
              <a:rPr lang="en-GB" sz="900" noProof="0" err="1">
                <a:solidFill>
                  <a:schemeClr val="bg1">
                    <a:lumMod val="85000"/>
                  </a:schemeClr>
                </a:solidFill>
                <a:latin typeface="Geologica Light" pitchFamily="2" charset="0"/>
                <a:cs typeface="Arial" panose="020B0604020202020204" pitchFamily="34" charset="0"/>
              </a:rPr>
              <a:t>Kaiyrbay</a:t>
            </a:r>
            <a:endParaRPr lang="en-GB" sz="900" noProof="0">
              <a:solidFill>
                <a:schemeClr val="bg1">
                  <a:lumMod val="85000"/>
                </a:schemeClr>
              </a:solidFill>
              <a:latin typeface="Geologica Light" pitchFamily="2" charset="0"/>
              <a:cs typeface="Arial" panose="020B0604020202020204" pitchFamily="34" charset="0"/>
            </a:endParaRPr>
          </a:p>
          <a:p>
            <a:pPr defTabSz="514396">
              <a:spcBef>
                <a:spcPct val="0"/>
              </a:spcBef>
              <a:defRPr/>
            </a:pPr>
            <a:r>
              <a:rPr lang="en-GB" sz="900" noProof="0">
                <a:solidFill>
                  <a:srgbClr val="FFFFFF"/>
                </a:solidFill>
                <a:latin typeface="Geologica Thin" pitchFamily="2" charset="0"/>
                <a:cs typeface="Arial" panose="020B0604020202020204" pitchFamily="34" charset="0"/>
              </a:rPr>
              <a:t>Senior Manager</a:t>
            </a:r>
          </a:p>
        </p:txBody>
      </p:sp>
      <p:pic>
        <p:nvPicPr>
          <p:cNvPr id="46" name="Рисунок 45" descr="Изображение выглядит как человек, одежда, костюм, Человеческое лицо&#10;&#10;Содержимое, созданное искусственным интеллектом, может быть неверным.">
            <a:extLst>
              <a:ext uri="{FF2B5EF4-FFF2-40B4-BE49-F238E27FC236}">
                <a16:creationId xmlns:a16="http://schemas.microsoft.com/office/drawing/2014/main" id="{8D6BF6EF-F3DB-5177-6A24-2964A48C3613}"/>
              </a:ext>
            </a:extLst>
          </p:cNvPr>
          <p:cNvPicPr>
            <a:picLocks noChangeAspect="1"/>
          </p:cNvPicPr>
          <p:nvPr/>
        </p:nvPicPr>
        <p:blipFill rotWithShape="1">
          <a:blip r:embed="rId6">
            <a:extLst>
              <a:ext uri="{28A0092B-C50C-407E-A947-70E740481C1C}">
                <a14:useLocalDpi xmlns:a14="http://schemas.microsoft.com/office/drawing/2010/main" val="0"/>
              </a:ext>
            </a:extLst>
          </a:blip>
          <a:srcRect l="25703" t="7325" r="37423" b="41282"/>
          <a:stretch>
            <a:fillRect/>
          </a:stretch>
        </p:blipFill>
        <p:spPr>
          <a:xfrm flipH="1">
            <a:off x="1871519" y="3434402"/>
            <a:ext cx="792000" cy="792000"/>
          </a:xfrm>
          <a:prstGeom prst="roundRect">
            <a:avLst>
              <a:gd name="adj" fmla="val 5242"/>
            </a:avLst>
          </a:prstGeom>
          <a:ln>
            <a:noFill/>
          </a:ln>
        </p:spPr>
      </p:pic>
      <p:pic>
        <p:nvPicPr>
          <p:cNvPr id="48" name="Рисунок 47" descr="Изображение выглядит как одежда, человек, Человеческое лицо, костюм&#10;&#10;Содержимое, созданное искусственным интеллектом, может быть неверным.">
            <a:extLst>
              <a:ext uri="{FF2B5EF4-FFF2-40B4-BE49-F238E27FC236}">
                <a16:creationId xmlns:a16="http://schemas.microsoft.com/office/drawing/2014/main" id="{009B4E63-27FB-4F61-FEDE-38D0DC5EF56A}"/>
              </a:ext>
            </a:extLst>
          </p:cNvPr>
          <p:cNvPicPr>
            <a:picLocks noChangeAspect="1"/>
          </p:cNvPicPr>
          <p:nvPr/>
        </p:nvPicPr>
        <p:blipFill rotWithShape="1">
          <a:blip r:embed="rId7">
            <a:extLst>
              <a:ext uri="{28A0092B-C50C-407E-A947-70E740481C1C}">
                <a14:useLocalDpi xmlns:a14="http://schemas.microsoft.com/office/drawing/2010/main" val="0"/>
              </a:ext>
            </a:extLst>
          </a:blip>
          <a:srcRect l="19714" t="6120" r="18483" b="50000"/>
          <a:stretch>
            <a:fillRect/>
          </a:stretch>
        </p:blipFill>
        <p:spPr>
          <a:xfrm>
            <a:off x="853657" y="3434402"/>
            <a:ext cx="792000" cy="792000"/>
          </a:xfrm>
          <a:prstGeom prst="roundRect">
            <a:avLst>
              <a:gd name="adj" fmla="val 7046"/>
            </a:avLst>
          </a:prstGeom>
          <a:ln>
            <a:noFill/>
          </a:ln>
        </p:spPr>
      </p:pic>
      <p:sp>
        <p:nvSpPr>
          <p:cNvPr id="49" name="TextBox 48">
            <a:extLst>
              <a:ext uri="{FF2B5EF4-FFF2-40B4-BE49-F238E27FC236}">
                <a16:creationId xmlns:a16="http://schemas.microsoft.com/office/drawing/2014/main" id="{084F0CFE-4A86-FE3E-C3DB-2C13FBBAE21A}"/>
              </a:ext>
            </a:extLst>
          </p:cNvPr>
          <p:cNvSpPr txBox="1"/>
          <p:nvPr/>
        </p:nvSpPr>
        <p:spPr>
          <a:xfrm>
            <a:off x="853657" y="4344523"/>
            <a:ext cx="1017862" cy="507831"/>
          </a:xfrm>
          <a:prstGeom prst="rect">
            <a:avLst/>
          </a:prstGeom>
          <a:noFill/>
          <a:ln>
            <a:noFill/>
          </a:ln>
        </p:spPr>
        <p:txBody>
          <a:bodyPr wrap="square" lIns="0">
            <a:spAutoFit/>
          </a:bodyPr>
          <a:lstStyle/>
          <a:p>
            <a:pPr defTabSz="514396">
              <a:spcBef>
                <a:spcPct val="0"/>
              </a:spcBef>
              <a:defRPr/>
            </a:pPr>
            <a:r>
              <a:rPr lang="en-GB" sz="900" noProof="0">
                <a:solidFill>
                  <a:schemeClr val="bg1">
                    <a:lumMod val="85000"/>
                  </a:schemeClr>
                </a:solidFill>
                <a:latin typeface="Geologica Light" pitchFamily="2" charset="0"/>
                <a:cs typeface="Arial" panose="020B0604020202020204" pitchFamily="34" charset="0"/>
              </a:rPr>
              <a:t>Dana Abdykayeva</a:t>
            </a:r>
          </a:p>
          <a:p>
            <a:pPr defTabSz="514396">
              <a:spcBef>
                <a:spcPct val="0"/>
              </a:spcBef>
              <a:defRPr/>
            </a:pPr>
            <a:r>
              <a:rPr lang="en-GB" sz="900" noProof="0">
                <a:solidFill>
                  <a:srgbClr val="FFFFFF"/>
                </a:solidFill>
                <a:latin typeface="Geologica Thin" pitchFamily="2" charset="0"/>
                <a:cs typeface="Arial" panose="020B0604020202020204" pitchFamily="34" charset="0"/>
              </a:rPr>
              <a:t>Senior Manager</a:t>
            </a:r>
          </a:p>
        </p:txBody>
      </p:sp>
      <p:sp>
        <p:nvSpPr>
          <p:cNvPr id="51" name="TextBox 50">
            <a:extLst>
              <a:ext uri="{FF2B5EF4-FFF2-40B4-BE49-F238E27FC236}">
                <a16:creationId xmlns:a16="http://schemas.microsoft.com/office/drawing/2014/main" id="{A4285A20-03C4-5AB4-5E0A-F014E620593B}"/>
              </a:ext>
            </a:extLst>
          </p:cNvPr>
          <p:cNvSpPr txBox="1"/>
          <p:nvPr/>
        </p:nvSpPr>
        <p:spPr>
          <a:xfrm>
            <a:off x="3073737" y="1967318"/>
            <a:ext cx="2681894" cy="2831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spcBef>
                <a:spcPts val="600"/>
              </a:spcBef>
            </a:pPr>
            <a:r>
              <a:rPr lang="en-GB" sz="1400" noProof="0">
                <a:solidFill>
                  <a:srgbClr val="ED6B1C"/>
                </a:solidFill>
                <a:latin typeface="Geologica Medium" pitchFamily="2" charset="0"/>
              </a:rPr>
              <a:t>ABOUT US</a:t>
            </a:r>
            <a:br>
              <a:rPr lang="en-GB" sz="1400" b="1" noProof="0">
                <a:solidFill>
                  <a:srgbClr val="FFFFFF"/>
                </a:solidFill>
                <a:latin typeface="Geologica Thin" pitchFamily="2" charset="0"/>
              </a:rPr>
            </a:br>
            <a:endParaRPr lang="en-GB" sz="1100" b="1" noProof="0">
              <a:solidFill>
                <a:srgbClr val="FFFFFF"/>
              </a:solidFill>
              <a:latin typeface="Geologica Thin" pitchFamily="2" charset="0"/>
            </a:endParaRPr>
          </a:p>
          <a:p>
            <a:pPr marL="171450" indent="-171450">
              <a:spcBef>
                <a:spcPts val="600"/>
              </a:spcBef>
              <a:buFont typeface="Arial" panose="020B0604020202020204" pitchFamily="34" charset="0"/>
              <a:buChar char="•"/>
            </a:pPr>
            <a:r>
              <a:rPr lang="en-GB" sz="1100" noProof="0">
                <a:solidFill>
                  <a:schemeClr val="bg1">
                    <a:lumMod val="85000"/>
                  </a:schemeClr>
                </a:solidFill>
                <a:latin typeface="Geologica Light" pitchFamily="2" charset="0"/>
              </a:rPr>
              <a:t>AIFC Insights </a:t>
            </a:r>
            <a:r>
              <a:rPr lang="en-GB" sz="1100" noProof="0">
                <a:solidFill>
                  <a:srgbClr val="FFFFFF"/>
                </a:solidFill>
                <a:latin typeface="Geologica Thin" pitchFamily="2" charset="0"/>
              </a:rPr>
              <a:t>is the analytical unit within the Astana International Financial Centre, producing data-driven research on macroeconomic trends, commodity markets, and key developments across the AIFC ecosystem.</a:t>
            </a:r>
          </a:p>
          <a:p>
            <a:pPr marL="171450" indent="-171450">
              <a:spcBef>
                <a:spcPts val="600"/>
              </a:spcBef>
              <a:buFont typeface="Arial" panose="020B0604020202020204" pitchFamily="34" charset="0"/>
              <a:buChar char="•"/>
            </a:pPr>
            <a:r>
              <a:rPr lang="en-GB" sz="1100" noProof="0">
                <a:solidFill>
                  <a:srgbClr val="FFFFFF"/>
                </a:solidFill>
                <a:latin typeface="Geologica Thin" pitchFamily="2" charset="0"/>
              </a:rPr>
              <a:t>Our publications, including industry reports, aim to advance sector knowledge in Kazakhstan by delivering market analysis on specific sectors, and evidence-based insights.</a:t>
            </a:r>
          </a:p>
        </p:txBody>
      </p:sp>
      <p:sp>
        <p:nvSpPr>
          <p:cNvPr id="10" name="TextBox 9">
            <a:extLst>
              <a:ext uri="{FF2B5EF4-FFF2-40B4-BE49-F238E27FC236}">
                <a16:creationId xmlns:a16="http://schemas.microsoft.com/office/drawing/2014/main" id="{F8A0A384-A71F-5401-CB26-5569105CF00F}"/>
              </a:ext>
            </a:extLst>
          </p:cNvPr>
          <p:cNvSpPr txBox="1"/>
          <p:nvPr/>
        </p:nvSpPr>
        <p:spPr>
          <a:xfrm>
            <a:off x="845710" y="7896518"/>
            <a:ext cx="1314630" cy="584775"/>
          </a:xfrm>
          <a:prstGeom prst="rect">
            <a:avLst/>
          </a:prstGeom>
          <a:noFill/>
        </p:spPr>
        <p:txBody>
          <a:bodyPr wrap="square" lIns="0">
            <a:spAutoFit/>
          </a:bodyPr>
          <a:lstStyle/>
          <a:p>
            <a:pPr defTabSz="514396">
              <a:spcBef>
                <a:spcPct val="0"/>
              </a:spcBef>
              <a:defRPr/>
            </a:pPr>
            <a:r>
              <a:rPr lang="en-GB" sz="1600" noProof="0">
                <a:solidFill>
                  <a:srgbClr val="FFFFFF"/>
                </a:solidFill>
                <a:latin typeface="Geologica Light" pitchFamily="2" charset="0"/>
                <a:cs typeface="Arial" panose="020B0604020202020204" pitchFamily="34" charset="0"/>
              </a:rPr>
              <a:t>TABLE OF </a:t>
            </a:r>
            <a:r>
              <a:rPr lang="en-GB" sz="1600" noProof="0">
                <a:solidFill>
                  <a:srgbClr val="ED6B1C"/>
                </a:solidFill>
                <a:latin typeface="Geologica Light" pitchFamily="2" charset="0"/>
                <a:cs typeface="Arial" panose="020B0604020202020204" pitchFamily="34" charset="0"/>
              </a:rPr>
              <a:t>CONTENTS</a:t>
            </a:r>
          </a:p>
        </p:txBody>
      </p:sp>
      <p:sp>
        <p:nvSpPr>
          <p:cNvPr id="11" name="TextBox 10">
            <a:extLst>
              <a:ext uri="{FF2B5EF4-FFF2-40B4-BE49-F238E27FC236}">
                <a16:creationId xmlns:a16="http://schemas.microsoft.com/office/drawing/2014/main" id="{44234433-0B2D-809E-3387-A81B83941A03}"/>
              </a:ext>
            </a:extLst>
          </p:cNvPr>
          <p:cNvSpPr txBox="1"/>
          <p:nvPr/>
        </p:nvSpPr>
        <p:spPr>
          <a:xfrm>
            <a:off x="2442976" y="7847569"/>
            <a:ext cx="334073" cy="402546"/>
          </a:xfrm>
          <a:prstGeom prst="rect">
            <a:avLst/>
          </a:prstGeom>
          <a:noFill/>
        </p:spPr>
        <p:txBody>
          <a:bodyPr wrap="square" lIns="0" rtlCol="0">
            <a:spAutoFit/>
          </a:bodyPr>
          <a:lstStyle/>
          <a:p>
            <a:pPr marL="0" marR="0" lvl="0" indent="0" algn="ctr" defTabSz="914446" rtl="0" eaLnBrk="1" fontAlgn="auto" latinLnBrk="0" hangingPunct="1">
              <a:lnSpc>
                <a:spcPct val="120000"/>
              </a:lnSpc>
              <a:spcBef>
                <a:spcPts val="0"/>
              </a:spcBef>
              <a:spcAft>
                <a:spcPts val="0"/>
              </a:spcAft>
              <a:buClrTx/>
              <a:buSzTx/>
              <a:buFontTx/>
              <a:buNone/>
              <a:tabLst/>
              <a:defRPr/>
            </a:pPr>
            <a:r>
              <a:rPr kumimoji="0" lang="en-GB" i="0" u="none" strike="noStrike" kern="1200" cap="none" spc="0" normalizeH="0" baseline="0" noProof="0">
                <a:ln>
                  <a:noFill/>
                </a:ln>
                <a:solidFill>
                  <a:schemeClr val="bg1">
                    <a:lumMod val="85000"/>
                  </a:schemeClr>
                </a:solidFill>
                <a:effectLst/>
                <a:uLnTx/>
                <a:uFillTx/>
                <a:latin typeface="Geologica Thin" pitchFamily="2" charset="0"/>
                <a:ea typeface="Tahoma" panose="020B0604030504040204" pitchFamily="34" charset="0"/>
                <a:cs typeface="Tahoma" panose="020B0604030504040204" pitchFamily="34" charset="0"/>
              </a:rPr>
              <a:t>1</a:t>
            </a:r>
          </a:p>
        </p:txBody>
      </p:sp>
      <p:sp>
        <p:nvSpPr>
          <p:cNvPr id="15" name="TextBox 14">
            <a:extLst>
              <a:ext uri="{FF2B5EF4-FFF2-40B4-BE49-F238E27FC236}">
                <a16:creationId xmlns:a16="http://schemas.microsoft.com/office/drawing/2014/main" id="{9C5215D6-C2CF-5E0F-ED40-7B256B4E1B0D}"/>
              </a:ext>
            </a:extLst>
          </p:cNvPr>
          <p:cNvSpPr txBox="1"/>
          <p:nvPr/>
        </p:nvSpPr>
        <p:spPr>
          <a:xfrm>
            <a:off x="2663519" y="7937423"/>
            <a:ext cx="2345022" cy="276999"/>
          </a:xfrm>
          <a:prstGeom prst="rect">
            <a:avLst/>
          </a:prstGeom>
          <a:noFill/>
        </p:spPr>
        <p:txBody>
          <a:bodyPr wrap="square" rtlCol="0">
            <a:spAutoFit/>
          </a:bodyPr>
          <a:lstStyle/>
          <a:p>
            <a:pPr marL="0" marR="0" lvl="0" indent="0" algn="l" defTabSz="914446" rtl="0" eaLnBrk="1" fontAlgn="auto" latinLnBrk="0" hangingPunct="1">
              <a:spcBef>
                <a:spcPts val="0"/>
              </a:spcBef>
              <a:spcAft>
                <a:spcPts val="0"/>
              </a:spcAft>
              <a:buClrTx/>
              <a:buSzTx/>
              <a:buFontTx/>
              <a:buNone/>
              <a:tabLst/>
              <a:defRPr/>
            </a:pPr>
            <a:r>
              <a:rPr lang="en-GB" sz="1200" noProof="0">
                <a:solidFill>
                  <a:srgbClr val="FFFFFF"/>
                </a:solidFill>
                <a:latin typeface="Geologica Light" pitchFamily="2" charset="0"/>
                <a:ea typeface="Verdana" panose="020B0604030504040204" pitchFamily="34" charset="0"/>
                <a:cs typeface="Mongolian Baiti" panose="03000500000000000000" pitchFamily="66" charset="0"/>
              </a:rPr>
              <a:t>Macroeconomic Snapshot</a:t>
            </a:r>
          </a:p>
        </p:txBody>
      </p:sp>
      <p:sp>
        <p:nvSpPr>
          <p:cNvPr id="24" name="TextBox 23">
            <a:extLst>
              <a:ext uri="{FF2B5EF4-FFF2-40B4-BE49-F238E27FC236}">
                <a16:creationId xmlns:a16="http://schemas.microsoft.com/office/drawing/2014/main" id="{EF8D960C-5256-B91D-BC27-5F9040DDB03D}"/>
              </a:ext>
            </a:extLst>
          </p:cNvPr>
          <p:cNvSpPr txBox="1"/>
          <p:nvPr/>
        </p:nvSpPr>
        <p:spPr>
          <a:xfrm>
            <a:off x="2442976" y="8169495"/>
            <a:ext cx="334073" cy="402546"/>
          </a:xfrm>
          <a:prstGeom prst="rect">
            <a:avLst/>
          </a:prstGeom>
          <a:noFill/>
        </p:spPr>
        <p:txBody>
          <a:bodyPr wrap="square" lIns="0" rtlCol="0">
            <a:spAutoFit/>
          </a:bodyPr>
          <a:lstStyle/>
          <a:p>
            <a:pPr marL="0" marR="0" lvl="0" indent="0" algn="ctr" defTabSz="914446" rtl="0" eaLnBrk="1" fontAlgn="auto" latinLnBrk="0" hangingPunct="1">
              <a:lnSpc>
                <a:spcPct val="120000"/>
              </a:lnSpc>
              <a:spcBef>
                <a:spcPts val="0"/>
              </a:spcBef>
              <a:spcAft>
                <a:spcPts val="0"/>
              </a:spcAft>
              <a:buClrTx/>
              <a:buSzTx/>
              <a:buFontTx/>
              <a:buNone/>
              <a:tabLst/>
              <a:defRPr/>
            </a:pPr>
            <a:r>
              <a:rPr lang="en-GB" noProof="0">
                <a:solidFill>
                  <a:schemeClr val="bg1">
                    <a:lumMod val="85000"/>
                  </a:schemeClr>
                </a:solidFill>
                <a:latin typeface="Geologica Thin" pitchFamily="2" charset="0"/>
                <a:ea typeface="Tahoma" panose="020B0604030504040204" pitchFamily="34" charset="0"/>
                <a:cs typeface="Tahoma" panose="020B0604030504040204" pitchFamily="34" charset="0"/>
              </a:rPr>
              <a:t>2</a:t>
            </a:r>
            <a:endParaRPr kumimoji="0" lang="en-GB" i="0" u="none" strike="noStrike" kern="1200" cap="none" spc="0" normalizeH="0" baseline="0" noProof="0">
              <a:ln>
                <a:noFill/>
              </a:ln>
              <a:solidFill>
                <a:schemeClr val="bg1">
                  <a:lumMod val="85000"/>
                </a:schemeClr>
              </a:solidFill>
              <a:effectLst/>
              <a:uLnTx/>
              <a:uFillTx/>
              <a:latin typeface="Geologica Thin" pitchFamily="2"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3F05EB0C-BE4A-68B1-8565-E132C6027BA9}"/>
              </a:ext>
            </a:extLst>
          </p:cNvPr>
          <p:cNvSpPr txBox="1"/>
          <p:nvPr/>
        </p:nvSpPr>
        <p:spPr>
          <a:xfrm>
            <a:off x="2663519" y="8250115"/>
            <a:ext cx="1257934" cy="276999"/>
          </a:xfrm>
          <a:prstGeom prst="rect">
            <a:avLst/>
          </a:prstGeom>
          <a:noFill/>
        </p:spPr>
        <p:txBody>
          <a:bodyPr wrap="square" rtlCol="0">
            <a:spAutoFit/>
          </a:bodyPr>
          <a:lstStyle/>
          <a:p>
            <a:pPr defTabSz="914446">
              <a:defRPr/>
            </a:pPr>
            <a:r>
              <a:rPr lang="en-GB" sz="1200" noProof="0">
                <a:solidFill>
                  <a:srgbClr val="FFFFFF"/>
                </a:solidFill>
                <a:latin typeface="Geologica Light" pitchFamily="2" charset="0"/>
                <a:ea typeface="Verdana" panose="020B0604030504040204" pitchFamily="34" charset="0"/>
                <a:cs typeface="Mongolian Baiti" panose="03000500000000000000" pitchFamily="66" charset="0"/>
              </a:rPr>
              <a:t>Commodities </a:t>
            </a:r>
          </a:p>
        </p:txBody>
      </p:sp>
      <p:sp>
        <p:nvSpPr>
          <p:cNvPr id="26" name="TextBox 25">
            <a:extLst>
              <a:ext uri="{FF2B5EF4-FFF2-40B4-BE49-F238E27FC236}">
                <a16:creationId xmlns:a16="http://schemas.microsoft.com/office/drawing/2014/main" id="{D8DB60C4-EE5D-A93B-8C58-C8C1D81A66A4}"/>
              </a:ext>
            </a:extLst>
          </p:cNvPr>
          <p:cNvSpPr txBox="1"/>
          <p:nvPr/>
        </p:nvSpPr>
        <p:spPr>
          <a:xfrm>
            <a:off x="2442976" y="8487395"/>
            <a:ext cx="334073" cy="402546"/>
          </a:xfrm>
          <a:prstGeom prst="rect">
            <a:avLst/>
          </a:prstGeom>
          <a:noFill/>
        </p:spPr>
        <p:txBody>
          <a:bodyPr wrap="square" lIns="0" rtlCol="0">
            <a:spAutoFit/>
          </a:bodyPr>
          <a:lstStyle/>
          <a:p>
            <a:pPr marL="0" marR="0" lvl="0" indent="0" algn="ctr" defTabSz="914446" rtl="0" eaLnBrk="1" fontAlgn="auto" latinLnBrk="0" hangingPunct="1">
              <a:lnSpc>
                <a:spcPct val="120000"/>
              </a:lnSpc>
              <a:spcBef>
                <a:spcPts val="0"/>
              </a:spcBef>
              <a:spcAft>
                <a:spcPts val="0"/>
              </a:spcAft>
              <a:buClrTx/>
              <a:buSzTx/>
              <a:buFontTx/>
              <a:buNone/>
              <a:tabLst/>
              <a:defRPr/>
            </a:pPr>
            <a:r>
              <a:rPr kumimoji="0" lang="en-GB" i="0" u="none" strike="noStrike" kern="1200" cap="none" spc="0" normalizeH="0" baseline="0" noProof="0">
                <a:ln>
                  <a:noFill/>
                </a:ln>
                <a:solidFill>
                  <a:schemeClr val="bg1">
                    <a:lumMod val="85000"/>
                  </a:schemeClr>
                </a:solidFill>
                <a:effectLst/>
                <a:uLnTx/>
                <a:uFillTx/>
                <a:latin typeface="Geologica Thin" pitchFamily="2" charset="0"/>
                <a:ea typeface="Tahoma" panose="020B0604030504040204" pitchFamily="34" charset="0"/>
                <a:cs typeface="Tahoma" panose="020B0604030504040204" pitchFamily="34" charset="0"/>
              </a:rPr>
              <a:t>3</a:t>
            </a:r>
          </a:p>
        </p:txBody>
      </p:sp>
      <p:sp>
        <p:nvSpPr>
          <p:cNvPr id="27" name="TextBox 26">
            <a:extLst>
              <a:ext uri="{FF2B5EF4-FFF2-40B4-BE49-F238E27FC236}">
                <a16:creationId xmlns:a16="http://schemas.microsoft.com/office/drawing/2014/main" id="{2C049FFF-153F-DAAC-53ED-2AEE39290B11}"/>
              </a:ext>
            </a:extLst>
          </p:cNvPr>
          <p:cNvSpPr txBox="1"/>
          <p:nvPr/>
        </p:nvSpPr>
        <p:spPr>
          <a:xfrm>
            <a:off x="2663519" y="8558781"/>
            <a:ext cx="2345022" cy="276999"/>
          </a:xfrm>
          <a:prstGeom prst="rect">
            <a:avLst/>
          </a:prstGeom>
          <a:noFill/>
        </p:spPr>
        <p:txBody>
          <a:bodyPr wrap="square" lIns="91440" tIns="45720" rIns="91440" bIns="45720" rtlCol="0" anchor="t">
            <a:spAutoFit/>
          </a:bodyPr>
          <a:lstStyle/>
          <a:p>
            <a:pPr defTabSz="914446">
              <a:defRPr/>
            </a:pPr>
            <a:r>
              <a:rPr lang="en-GB" sz="1200" noProof="0">
                <a:solidFill>
                  <a:srgbClr val="FFFFFF"/>
                </a:solidFill>
                <a:latin typeface="Geologica Light" pitchFamily="2" charset="0"/>
                <a:ea typeface="Verdana"/>
                <a:cs typeface="Mongolian Baiti"/>
              </a:rPr>
              <a:t>AIFC Ecosystem News</a:t>
            </a:r>
            <a:endParaRPr lang="en-GB" sz="1200" noProof="0">
              <a:solidFill>
                <a:srgbClr val="FFFFFF"/>
              </a:solidFill>
              <a:latin typeface="Geologica Light" pitchFamily="2" charset="0"/>
              <a:ea typeface="Verdana" panose="020B0604030504040204" pitchFamily="34" charset="0"/>
              <a:cs typeface="Mongolian Baiti" panose="03000500000000000000" pitchFamily="66" charset="0"/>
            </a:endParaRPr>
          </a:p>
        </p:txBody>
      </p:sp>
      <p:pic>
        <p:nvPicPr>
          <p:cNvPr id="6" name="Graphic 6">
            <a:extLst>
              <a:ext uri="{FF2B5EF4-FFF2-40B4-BE49-F238E27FC236}">
                <a16:creationId xmlns:a16="http://schemas.microsoft.com/office/drawing/2014/main" id="{910A7C15-F948-C449-92DE-C26A61909B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84279" y="464264"/>
            <a:ext cx="995494" cy="420710"/>
          </a:xfrm>
          <a:prstGeom prst="rect">
            <a:avLst/>
          </a:prstGeom>
        </p:spPr>
      </p:pic>
    </p:spTree>
    <p:extLst>
      <p:ext uri="{BB962C8B-B14F-4D97-AF65-F5344CB8AC3E}">
        <p14:creationId xmlns:p14="http://schemas.microsoft.com/office/powerpoint/2010/main" val="2934076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ED06-2606-01AA-FF79-140CC4E034C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F56073F-0A37-0AF5-E5E9-EB8CDB4DE632}"/>
              </a:ext>
            </a:extLst>
          </p:cNvPr>
          <p:cNvGraphicFramePr>
            <a:graphicFrameLocks/>
          </p:cNvGraphicFramePr>
          <p:nvPr>
            <p:custDataLst>
              <p:tags r:id="rId1"/>
            </p:custDataLst>
            <p:extLst>
              <p:ext uri="{D42A27DB-BD31-4B8C-83A1-F6EECF244321}">
                <p14:modId xmlns:p14="http://schemas.microsoft.com/office/powerpoint/2010/main" val="3853715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31" imgW="395" imgH="394" progId="TCLayout.ActiveDocument.1">
                  <p:embed/>
                </p:oleObj>
              </mc:Choice>
              <mc:Fallback>
                <p:oleObj name="Слайд think-cell" r:id="rId31" imgW="395" imgH="394" progId="TCLayout.ActiveDocument.1">
                  <p:embed/>
                  <p:pic>
                    <p:nvPicPr>
                      <p:cNvPr id="4" name="think-cell data - do not delete" hidden="1">
                        <a:extLst>
                          <a:ext uri="{FF2B5EF4-FFF2-40B4-BE49-F238E27FC236}">
                            <a16:creationId xmlns:a16="http://schemas.microsoft.com/office/drawing/2014/main" id="{DF56073F-0A37-0AF5-E5E9-EB8CDB4DE632}"/>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18" name="Прямоугольник: скругленные углы 17">
            <a:extLst>
              <a:ext uri="{FF2B5EF4-FFF2-40B4-BE49-F238E27FC236}">
                <a16:creationId xmlns:a16="http://schemas.microsoft.com/office/drawing/2014/main" id="{F4FD0499-51AB-A475-F713-E5D08ED2DDBB}"/>
              </a:ext>
            </a:extLst>
          </p:cNvPr>
          <p:cNvSpPr/>
          <p:nvPr/>
        </p:nvSpPr>
        <p:spPr>
          <a:xfrm>
            <a:off x="611580" y="1074291"/>
            <a:ext cx="5741941" cy="1375206"/>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Прямоугольник: скругленные углы 10">
            <a:extLst>
              <a:ext uri="{FF2B5EF4-FFF2-40B4-BE49-F238E27FC236}">
                <a16:creationId xmlns:a16="http://schemas.microsoft.com/office/drawing/2014/main" id="{80D9BEB6-94CE-D78F-AD6C-42B100E460C0}"/>
              </a:ext>
            </a:extLst>
          </p:cNvPr>
          <p:cNvSpPr/>
          <p:nvPr/>
        </p:nvSpPr>
        <p:spPr>
          <a:xfrm>
            <a:off x="611580" y="2535111"/>
            <a:ext cx="5741941" cy="2301986"/>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Прямоугольник: скругленные углы 9">
            <a:extLst>
              <a:ext uri="{FF2B5EF4-FFF2-40B4-BE49-F238E27FC236}">
                <a16:creationId xmlns:a16="http://schemas.microsoft.com/office/drawing/2014/main" id="{D21E38D0-C83C-1059-8427-46F6213BC030}"/>
              </a:ext>
            </a:extLst>
          </p:cNvPr>
          <p:cNvSpPr/>
          <p:nvPr/>
        </p:nvSpPr>
        <p:spPr>
          <a:xfrm>
            <a:off x="611580" y="4926878"/>
            <a:ext cx="5741941" cy="2000956"/>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Прямоугольник: скругленные углы 8">
            <a:extLst>
              <a:ext uri="{FF2B5EF4-FFF2-40B4-BE49-F238E27FC236}">
                <a16:creationId xmlns:a16="http://schemas.microsoft.com/office/drawing/2014/main" id="{3C05F2F0-E1C6-6846-7C18-F25C6BD8C2E6}"/>
              </a:ext>
            </a:extLst>
          </p:cNvPr>
          <p:cNvSpPr/>
          <p:nvPr/>
        </p:nvSpPr>
        <p:spPr>
          <a:xfrm>
            <a:off x="620713" y="7017576"/>
            <a:ext cx="5741941" cy="2000956"/>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TextBox 11">
            <a:extLst>
              <a:ext uri="{FF2B5EF4-FFF2-40B4-BE49-F238E27FC236}">
                <a16:creationId xmlns:a16="http://schemas.microsoft.com/office/drawing/2014/main" id="{E5F73C23-787F-97ED-0535-26CE8AF20579}"/>
              </a:ext>
            </a:extLst>
          </p:cNvPr>
          <p:cNvSpPr txBox="1"/>
          <p:nvPr/>
        </p:nvSpPr>
        <p:spPr>
          <a:xfrm>
            <a:off x="-50776" y="-399385"/>
            <a:ext cx="812634" cy="1726114"/>
          </a:xfrm>
          <a:prstGeom prst="rect">
            <a:avLst/>
          </a:prstGeom>
          <a:noFill/>
        </p:spPr>
        <p:txBody>
          <a:bodyPr wrap="square" rtlCol="0">
            <a:spAutoFit/>
          </a:bodyPr>
          <a:lstStyle/>
          <a:p>
            <a:pPr marL="0" marR="0" lvl="0" indent="0" algn="l" defTabSz="914408" rtl="0" eaLnBrk="1" fontAlgn="auto" latinLnBrk="0" hangingPunct="1">
              <a:lnSpc>
                <a:spcPct val="120000"/>
              </a:lnSpc>
              <a:spcBef>
                <a:spcPts val="0"/>
              </a:spcBef>
              <a:spcAft>
                <a:spcPts val="0"/>
              </a:spcAft>
              <a:buClrTx/>
              <a:buSzTx/>
              <a:buFontTx/>
              <a:buNone/>
              <a:tabLst/>
              <a:defRPr/>
            </a:pPr>
            <a:r>
              <a:rPr lang="en-GB" sz="9600" b="1" noProof="0">
                <a:solidFill>
                  <a:srgbClr val="FFFFFF">
                    <a:alpha val="48000"/>
                  </a:srgbClr>
                </a:solidFill>
                <a:latin typeface="Arial" panose="020B0604020202020204" pitchFamily="34" charset="0"/>
                <a:ea typeface="Verdana" panose="020B0604030504040204" pitchFamily="34" charset="0"/>
                <a:cs typeface="Arial" panose="020B0604020202020204" pitchFamily="34" charset="0"/>
              </a:rPr>
              <a:t>1</a:t>
            </a:r>
            <a:endParaRPr kumimoji="0" lang="en-GB" sz="9600" b="1" i="0" u="none" strike="noStrike" kern="1200" cap="none" spc="0" normalizeH="0" baseline="0" noProof="0">
              <a:ln>
                <a:noFill/>
              </a:ln>
              <a:solidFill>
                <a:srgbClr val="FFFFFF">
                  <a:alpha val="48000"/>
                </a:srgbClr>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 name="Дата 1">
            <a:extLst>
              <a:ext uri="{FF2B5EF4-FFF2-40B4-BE49-F238E27FC236}">
                <a16:creationId xmlns:a16="http://schemas.microsoft.com/office/drawing/2014/main" id="{C40145A0-22CF-7D12-2166-B15A16CD3430}"/>
              </a:ext>
            </a:extLst>
          </p:cNvPr>
          <p:cNvSpPr>
            <a:spLocks noGrp="1"/>
          </p:cNvSpPr>
          <p:nvPr>
            <p:ph type="dt" sz="half" idx="10"/>
          </p:nvPr>
        </p:nvSpPr>
        <p:spPr>
          <a:xfrm>
            <a:off x="546744" y="9087234"/>
            <a:ext cx="1543050" cy="2337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8C56A-511F-43E5-9BE0-51C739458667}" type="datetime7">
              <a:rPr kumimoji="0" lang="en-GB" sz="800" b="0" i="0" u="none" strike="noStrike" kern="1200" cap="none" spc="0" normalizeH="0" baseline="0" noProof="0" smtClean="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Mar-26</a:t>
            </a:fld>
            <a:endParaRPr kumimoji="0" lang="en-GB" sz="800" b="0" i="0" u="none" strike="noStrike" kern="1200" cap="none" spc="0" normalizeH="0" baseline="0" noProof="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endParaRPr>
          </a:p>
        </p:txBody>
      </p:sp>
      <p:sp>
        <p:nvSpPr>
          <p:cNvPr id="3" name="Номер слайда 2">
            <a:extLst>
              <a:ext uri="{FF2B5EF4-FFF2-40B4-BE49-F238E27FC236}">
                <a16:creationId xmlns:a16="http://schemas.microsoft.com/office/drawing/2014/main" id="{9B398CCF-EC99-EC17-64EC-8779E83255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36C6F-3C70-4EDF-A327-E0F583F522B5}" type="slidenum">
              <a:rPr kumimoji="0" lang="en-GB" sz="800" b="0" i="0" u="none" strike="noStrike" kern="1200" cap="none" spc="0" normalizeH="0" baseline="0" noProof="0" smtClean="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58AA662-C8B9-9109-D190-883B8B2430B2}"/>
              </a:ext>
            </a:extLst>
          </p:cNvPr>
          <p:cNvSpPr txBox="1"/>
          <p:nvPr/>
        </p:nvSpPr>
        <p:spPr>
          <a:xfrm>
            <a:off x="4174043" y="2657992"/>
            <a:ext cx="2188893"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71450" indent="-171450">
              <a:spcBef>
                <a:spcPts val="600"/>
              </a:spcBef>
              <a:buFont typeface="Arial" panose="020B0604020202020204" pitchFamily="34" charset="0"/>
              <a:buChar char="•"/>
            </a:pPr>
            <a:r>
              <a:rPr lang="en-GB" sz="800" noProof="0">
                <a:latin typeface="Geologica Thin"/>
                <a:cs typeface="Arial"/>
              </a:rPr>
              <a:t>STEI reached 100.2 in </a:t>
            </a:r>
            <a:r>
              <a:rPr lang="en-GB" sz="800">
                <a:latin typeface="Geologica Thin"/>
                <a:cs typeface="Arial"/>
              </a:rPr>
              <a:t>Jan-Feb</a:t>
            </a:r>
            <a:r>
              <a:rPr lang="en-GB" sz="800" noProof="0">
                <a:latin typeface="Geologica Thin"/>
                <a:cs typeface="Arial"/>
              </a:rPr>
              <a:t> 2026 (+0.2% y/y)</a:t>
            </a:r>
          </a:p>
          <a:p>
            <a:pPr marL="171450" indent="-171450">
              <a:spcBef>
                <a:spcPts val="600"/>
              </a:spcBef>
              <a:buFont typeface="Arial" panose="020B0604020202020204" pitchFamily="34" charset="0"/>
              <a:buChar char="•"/>
            </a:pPr>
            <a:r>
              <a:rPr lang="en-GB" sz="800" noProof="0">
                <a:latin typeface="Geologica Thin" pitchFamily="2" charset="0"/>
                <a:cs typeface="Arial" panose="020B0604020202020204" pitchFamily="34" charset="0"/>
              </a:rPr>
              <a:t>Sectoral dynamics were uneven: construction (+14.5% y/y), transport (+10.7% y/y), and communications (+3.8% y/y) expanded, while industrial output remained below prior-year levels (96.9%)</a:t>
            </a:r>
          </a:p>
          <a:p>
            <a:pPr marL="171450" indent="-171450">
              <a:spcBef>
                <a:spcPts val="600"/>
              </a:spcBef>
              <a:buFont typeface="Arial" panose="020B0604020202020204" pitchFamily="34" charset="0"/>
              <a:buChar char="•"/>
            </a:pPr>
            <a:r>
              <a:rPr lang="en-GB" sz="800" noProof="0">
                <a:latin typeface="Geologica Thin" pitchFamily="2" charset="0"/>
                <a:cs typeface="Arial" panose="020B0604020202020204" pitchFamily="34" charset="0"/>
              </a:rPr>
              <a:t>Agriculture and trade recorded moderate growth (+3.4% y/y each), contributing incrementally to overall activity.</a:t>
            </a:r>
          </a:p>
        </p:txBody>
      </p:sp>
      <p:sp>
        <p:nvSpPr>
          <p:cNvPr id="16" name="TextBox 15">
            <a:extLst>
              <a:ext uri="{FF2B5EF4-FFF2-40B4-BE49-F238E27FC236}">
                <a16:creationId xmlns:a16="http://schemas.microsoft.com/office/drawing/2014/main" id="{6BFBD166-B2AE-5935-A616-371FB794720C}"/>
              </a:ext>
            </a:extLst>
          </p:cNvPr>
          <p:cNvSpPr txBox="1"/>
          <p:nvPr/>
        </p:nvSpPr>
        <p:spPr>
          <a:xfrm>
            <a:off x="716410" y="4332299"/>
            <a:ext cx="1421221"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600" i="1" u="none" strike="noStrike" cap="none" spc="0" normalizeH="0" baseline="0" noProof="0">
                <a:ln>
                  <a:noFill/>
                </a:ln>
                <a:solidFill>
                  <a:schemeClr val="bg1">
                    <a:lumMod val="65000"/>
                  </a:schemeClr>
                </a:solidFill>
                <a:effectLst/>
                <a:uFillTx/>
                <a:latin typeface="Geologica Light" pitchFamily="2" charset="0"/>
                <a:ea typeface="Calibri" panose="020F0502020204030204" pitchFamily="34" charset="0"/>
                <a:cs typeface="Arial" panose="020B0604020202020204" pitchFamily="34" charset="0"/>
                <a:sym typeface="Arial"/>
              </a:rPr>
              <a:t>Source</a:t>
            </a:r>
            <a:r>
              <a:rPr lang="en-GB" sz="600" i="1" noProof="0">
                <a:solidFill>
                  <a:schemeClr val="bg1">
                    <a:lumMod val="65000"/>
                  </a:schemeClr>
                </a:solidFill>
                <a:latin typeface="Geologica Light" pitchFamily="2" charset="0"/>
                <a:ea typeface="Calibri" panose="020F0502020204030204" pitchFamily="34" charset="0"/>
                <a:cs typeface="Arial" panose="020B0604020202020204" pitchFamily="34" charset="0"/>
                <a:sym typeface="Arial"/>
              </a:rPr>
              <a:t>: Bureau of National statistics</a:t>
            </a:r>
            <a:r>
              <a:rPr kumimoji="0" lang="en-GB" sz="600" i="1" u="none" strike="noStrike" cap="none" spc="0" normalizeH="0" baseline="0" noProof="0">
                <a:ln>
                  <a:noFill/>
                </a:ln>
                <a:solidFill>
                  <a:schemeClr val="bg1">
                    <a:lumMod val="65000"/>
                  </a:schemeClr>
                </a:solidFill>
                <a:effectLst/>
                <a:uFillTx/>
                <a:latin typeface="Geologica Light" pitchFamily="2" charset="0"/>
                <a:ea typeface="Calibri" panose="020F0502020204030204" pitchFamily="34" charset="0"/>
                <a:cs typeface="Arial" panose="020B0604020202020204" pitchFamily="34" charset="0"/>
                <a:sym typeface="Arial"/>
              </a:rPr>
              <a:t> </a:t>
            </a:r>
          </a:p>
        </p:txBody>
      </p:sp>
      <p:sp>
        <p:nvSpPr>
          <p:cNvPr id="14" name="TextBox 13">
            <a:extLst>
              <a:ext uri="{FF2B5EF4-FFF2-40B4-BE49-F238E27FC236}">
                <a16:creationId xmlns:a16="http://schemas.microsoft.com/office/drawing/2014/main" id="{F5A3E654-8496-C4A1-AC93-1C5F3B46180E}"/>
              </a:ext>
            </a:extLst>
          </p:cNvPr>
          <p:cNvSpPr txBox="1"/>
          <p:nvPr/>
        </p:nvSpPr>
        <p:spPr>
          <a:xfrm>
            <a:off x="705263" y="2617081"/>
            <a:ext cx="3057886"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05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I</a:t>
            </a:r>
            <a:r>
              <a:rPr kumimoji="0" lang="en-GB" sz="105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rPr>
              <a:t>. </a:t>
            </a:r>
            <a:r>
              <a:rPr kumimoji="0" lang="en-GB" sz="105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SHORT TERM ECONOMIC INDICATOR (STEI)</a:t>
            </a:r>
          </a:p>
        </p:txBody>
      </p:sp>
      <p:sp>
        <p:nvSpPr>
          <p:cNvPr id="20" name="TextBox 19">
            <a:extLst>
              <a:ext uri="{FF2B5EF4-FFF2-40B4-BE49-F238E27FC236}">
                <a16:creationId xmlns:a16="http://schemas.microsoft.com/office/drawing/2014/main" id="{0BAC81DC-B009-F254-080B-E901DC597AA7}"/>
              </a:ext>
            </a:extLst>
          </p:cNvPr>
          <p:cNvSpPr txBox="1"/>
          <p:nvPr/>
        </p:nvSpPr>
        <p:spPr>
          <a:xfrm>
            <a:off x="733132" y="2793520"/>
            <a:ext cx="1047721"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Graph 1.</a:t>
            </a:r>
            <a:r>
              <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rPr>
              <a:t> STEI Index </a:t>
            </a:r>
          </a:p>
        </p:txBody>
      </p:sp>
      <p:sp>
        <p:nvSpPr>
          <p:cNvPr id="24" name="TextBox 23">
            <a:extLst>
              <a:ext uri="{FF2B5EF4-FFF2-40B4-BE49-F238E27FC236}">
                <a16:creationId xmlns:a16="http://schemas.microsoft.com/office/drawing/2014/main" id="{114B159C-E899-A58A-DC69-BF0A2067A17B}"/>
              </a:ext>
            </a:extLst>
          </p:cNvPr>
          <p:cNvSpPr txBox="1"/>
          <p:nvPr/>
        </p:nvSpPr>
        <p:spPr>
          <a:xfrm>
            <a:off x="690974" y="4976210"/>
            <a:ext cx="171937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a:t>
            </a:r>
            <a:r>
              <a:rPr kumimoji="0" lang="en-GB" sz="105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II. INFLATION DYNAMICS</a:t>
            </a:r>
            <a:endPar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endParaRPr>
          </a:p>
        </p:txBody>
      </p:sp>
      <p:sp>
        <p:nvSpPr>
          <p:cNvPr id="25" name="TextBox 24">
            <a:extLst>
              <a:ext uri="{FF2B5EF4-FFF2-40B4-BE49-F238E27FC236}">
                <a16:creationId xmlns:a16="http://schemas.microsoft.com/office/drawing/2014/main" id="{0B6ED332-5F04-3023-3E68-1D8A46073231}"/>
              </a:ext>
            </a:extLst>
          </p:cNvPr>
          <p:cNvSpPr txBox="1"/>
          <p:nvPr/>
        </p:nvSpPr>
        <p:spPr>
          <a:xfrm>
            <a:off x="686764" y="7086278"/>
            <a:ext cx="204158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a:t>
            </a:r>
            <a:r>
              <a:rPr kumimoji="0" lang="en-GB" sz="105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III. EXCHANGE RATE USD/KZT</a:t>
            </a:r>
            <a:endPar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endParaRPr>
          </a:p>
        </p:txBody>
      </p:sp>
      <p:sp>
        <p:nvSpPr>
          <p:cNvPr id="43" name="TextBox 42">
            <a:extLst>
              <a:ext uri="{FF2B5EF4-FFF2-40B4-BE49-F238E27FC236}">
                <a16:creationId xmlns:a16="http://schemas.microsoft.com/office/drawing/2014/main" id="{6DC20BBA-B81A-F665-308C-2B99A97B1175}"/>
              </a:ext>
            </a:extLst>
          </p:cNvPr>
          <p:cNvSpPr txBox="1"/>
          <p:nvPr/>
        </p:nvSpPr>
        <p:spPr>
          <a:xfrm>
            <a:off x="733132" y="5175716"/>
            <a:ext cx="1903724"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Graph 2.</a:t>
            </a:r>
            <a:r>
              <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rPr>
              <a:t> Dynamics of annual inflation</a:t>
            </a:r>
          </a:p>
        </p:txBody>
      </p:sp>
      <p:sp>
        <p:nvSpPr>
          <p:cNvPr id="52" name="TextBox 51">
            <a:extLst>
              <a:ext uri="{FF2B5EF4-FFF2-40B4-BE49-F238E27FC236}">
                <a16:creationId xmlns:a16="http://schemas.microsoft.com/office/drawing/2014/main" id="{F9848870-5171-E6B6-A9E5-5D787A54552C}"/>
              </a:ext>
            </a:extLst>
          </p:cNvPr>
          <p:cNvSpPr txBox="1"/>
          <p:nvPr/>
        </p:nvSpPr>
        <p:spPr>
          <a:xfrm>
            <a:off x="712355" y="7303833"/>
            <a:ext cx="292277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ru-KZ"/>
            </a:defPPr>
            <a:lvl1pPr marR="0" indent="0" fontAlgn="auto" hangingPunct="0">
              <a:lnSpc>
                <a:spcPct val="100000"/>
              </a:lnSpc>
              <a:spcBef>
                <a:spcPts val="0"/>
              </a:spcBef>
              <a:spcAft>
                <a:spcPts val="0"/>
              </a:spcAft>
              <a:buClrTx/>
              <a:buSzTx/>
              <a:buFontTx/>
              <a:buNone/>
              <a:tabLst/>
              <a:defRPr sz="800" b="1">
                <a:latin typeface="Montserrat" panose="00000500000000000000" pitchFamily="2" charset="-52"/>
              </a:defRPr>
            </a:lvl1pPr>
          </a:lstStyle>
          <a:p>
            <a:r>
              <a:rPr lang="en-GB" b="0" noProof="0">
                <a:latin typeface="Geologica Light" pitchFamily="2" charset="0"/>
                <a:ea typeface="Calibri" panose="020F0502020204030204" pitchFamily="34" charset="0"/>
                <a:cs typeface="Arial" panose="020B0604020202020204" pitchFamily="34" charset="0"/>
                <a:sym typeface="Arial"/>
              </a:rPr>
              <a:t>Graph 3. Average Monthly Exchange Rate (USD/KZT), National Bank of Kazakhstan</a:t>
            </a:r>
          </a:p>
        </p:txBody>
      </p:sp>
      <p:sp>
        <p:nvSpPr>
          <p:cNvPr id="55" name="TextBox 54">
            <a:extLst>
              <a:ext uri="{FF2B5EF4-FFF2-40B4-BE49-F238E27FC236}">
                <a16:creationId xmlns:a16="http://schemas.microsoft.com/office/drawing/2014/main" id="{C2DD2447-FE2C-EFB9-FCF3-36221E662198}"/>
              </a:ext>
            </a:extLst>
          </p:cNvPr>
          <p:cNvSpPr txBox="1"/>
          <p:nvPr/>
        </p:nvSpPr>
        <p:spPr>
          <a:xfrm>
            <a:off x="4174043" y="7347886"/>
            <a:ext cx="202356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spcBef>
                <a:spcPts val="600"/>
              </a:spcBef>
              <a:buFont typeface="Arial" panose="020B0604020202020204" pitchFamily="34" charset="0"/>
              <a:buChar char="•"/>
            </a:pPr>
            <a:r>
              <a:rPr lang="en-GB" sz="800" noProof="0">
                <a:latin typeface="Geologica Thin" pitchFamily="2" charset="0"/>
                <a:ea typeface="Calibri" panose="020F0502020204030204" pitchFamily="34" charset="0"/>
                <a:cs typeface="Arial" panose="020B0604020202020204" pitchFamily="34" charset="0"/>
              </a:rPr>
              <a:t>The exchange rate averaged 495.9 KZT/USD in February 2026, showing a notable appreciation of the tenge from the January level of 507.6 and remaining well below the September 2025 peak.</a:t>
            </a:r>
          </a:p>
        </p:txBody>
      </p:sp>
      <p:sp>
        <p:nvSpPr>
          <p:cNvPr id="105" name="TextBox 104">
            <a:extLst>
              <a:ext uri="{FF2B5EF4-FFF2-40B4-BE49-F238E27FC236}">
                <a16:creationId xmlns:a16="http://schemas.microsoft.com/office/drawing/2014/main" id="{5435C3E5-73D1-2149-B884-F725C832AAD7}"/>
              </a:ext>
            </a:extLst>
          </p:cNvPr>
          <p:cNvSpPr txBox="1"/>
          <p:nvPr/>
        </p:nvSpPr>
        <p:spPr>
          <a:xfrm>
            <a:off x="686764" y="7602746"/>
            <a:ext cx="428789"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700" i="1" noProof="0">
                <a:solidFill>
                  <a:schemeClr val="bg1">
                    <a:lumMod val="50000"/>
                  </a:schemeClr>
                </a:solidFill>
                <a:latin typeface="Geologica Light" pitchFamily="2" charset="0"/>
                <a:ea typeface="Calibri" panose="020F0502020204030204" pitchFamily="34" charset="0"/>
                <a:cs typeface="Arial" panose="020B0604020202020204" pitchFamily="34" charset="0"/>
              </a:rPr>
              <a:t>KZT</a:t>
            </a:r>
          </a:p>
        </p:txBody>
      </p:sp>
      <p:sp>
        <p:nvSpPr>
          <p:cNvPr id="109" name="TextBox 108">
            <a:extLst>
              <a:ext uri="{FF2B5EF4-FFF2-40B4-BE49-F238E27FC236}">
                <a16:creationId xmlns:a16="http://schemas.microsoft.com/office/drawing/2014/main" id="{4CACDDE5-95DC-5A3E-C409-91527D45F408}"/>
              </a:ext>
            </a:extLst>
          </p:cNvPr>
          <p:cNvSpPr txBox="1"/>
          <p:nvPr/>
        </p:nvSpPr>
        <p:spPr>
          <a:xfrm>
            <a:off x="693343" y="2956385"/>
            <a:ext cx="3203641"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 i="1" noProof="0">
                <a:solidFill>
                  <a:schemeClr val="tx1">
                    <a:lumMod val="50000"/>
                    <a:lumOff val="50000"/>
                  </a:schemeClr>
                </a:solidFill>
                <a:latin typeface="Geologica Light" pitchFamily="2" charset="0"/>
                <a:ea typeface="Calibri" panose="020F0502020204030204" pitchFamily="34" charset="0"/>
                <a:cs typeface="Arial" panose="020B0604020202020204" pitchFamily="34" charset="0"/>
              </a:rPr>
              <a:t>As % of the corresponding period last year (prior year = 100)</a:t>
            </a:r>
          </a:p>
        </p:txBody>
      </p:sp>
      <p:sp>
        <p:nvSpPr>
          <p:cNvPr id="116" name="Прямоугольник 115">
            <a:extLst>
              <a:ext uri="{FF2B5EF4-FFF2-40B4-BE49-F238E27FC236}">
                <a16:creationId xmlns:a16="http://schemas.microsoft.com/office/drawing/2014/main" id="{6B137AA4-66A8-C265-F7E5-0DAA81BC5F0B}"/>
              </a:ext>
            </a:extLst>
          </p:cNvPr>
          <p:cNvSpPr/>
          <p:nvPr/>
        </p:nvSpPr>
        <p:spPr>
          <a:xfrm>
            <a:off x="3869633" y="7610575"/>
            <a:ext cx="286165" cy="1116297"/>
          </a:xfrm>
          <a:prstGeom prst="rect">
            <a:avLst/>
          </a:prstGeom>
          <a:noFill/>
          <a:ln w="6350">
            <a:solidFill>
              <a:srgbClr val="008EA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Geologica Light" pitchFamily="2" charset="0"/>
            </a:endParaRPr>
          </a:p>
        </p:txBody>
      </p:sp>
      <p:sp>
        <p:nvSpPr>
          <p:cNvPr id="120" name="TextBox 119">
            <a:extLst>
              <a:ext uri="{FF2B5EF4-FFF2-40B4-BE49-F238E27FC236}">
                <a16:creationId xmlns:a16="http://schemas.microsoft.com/office/drawing/2014/main" id="{6175781A-3A56-137F-8F29-ECF1CA1FCFEF}"/>
              </a:ext>
            </a:extLst>
          </p:cNvPr>
          <p:cNvSpPr txBox="1"/>
          <p:nvPr/>
        </p:nvSpPr>
        <p:spPr>
          <a:xfrm>
            <a:off x="654998" y="1179128"/>
            <a:ext cx="5960268" cy="230832"/>
          </a:xfrm>
          <a:prstGeom prst="rect">
            <a:avLst/>
          </a:prstGeom>
          <a:noFill/>
        </p:spPr>
        <p:txBody>
          <a:bodyPr wrap="square">
            <a:spAutoFit/>
          </a:bodyPr>
          <a:lstStyle/>
          <a:p>
            <a:pPr algn="just"/>
            <a:r>
              <a:rPr lang="en-GB" sz="900" noProof="0">
                <a:latin typeface="Geologica Light" pitchFamily="2" charset="0"/>
                <a:ea typeface="Calibri" panose="020F0502020204030204" pitchFamily="34" charset="0"/>
                <a:cs typeface="Arial" panose="020B0604020202020204" pitchFamily="34" charset="0"/>
              </a:rPr>
              <a:t>KEY TAKEAWAYS</a:t>
            </a:r>
          </a:p>
        </p:txBody>
      </p:sp>
      <p:sp>
        <p:nvSpPr>
          <p:cNvPr id="136" name="TextBox 135">
            <a:extLst>
              <a:ext uri="{FF2B5EF4-FFF2-40B4-BE49-F238E27FC236}">
                <a16:creationId xmlns:a16="http://schemas.microsoft.com/office/drawing/2014/main" id="{F399C778-9AEB-4986-F82C-D69CB0174AE4}"/>
              </a:ext>
            </a:extLst>
          </p:cNvPr>
          <p:cNvSpPr txBox="1"/>
          <p:nvPr/>
        </p:nvSpPr>
        <p:spPr>
          <a:xfrm>
            <a:off x="4174043" y="5416703"/>
            <a:ext cx="2007034" cy="1031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spcBef>
                <a:spcPts val="600"/>
              </a:spcBef>
              <a:buFont typeface="Arial" panose="020B0604020202020204" pitchFamily="34" charset="0"/>
              <a:buChar char="•"/>
            </a:pPr>
            <a:r>
              <a:rPr lang="en-GB" sz="800" noProof="0">
                <a:latin typeface="Geologica Thin" pitchFamily="2" charset="0"/>
                <a:ea typeface="Calibri" panose="020F0502020204030204" pitchFamily="34" charset="0"/>
                <a:cs typeface="Arial" panose="020B0604020202020204" pitchFamily="34" charset="0"/>
              </a:rPr>
              <a:t>Annual inflation stood at 11.7% y/y in February 2026, down from 12.2% in January</a:t>
            </a:r>
          </a:p>
          <a:p>
            <a:pPr marL="171450" indent="-171450">
              <a:spcBef>
                <a:spcPts val="600"/>
              </a:spcBef>
              <a:buFont typeface="Arial" panose="020B0604020202020204" pitchFamily="34" charset="0"/>
              <a:buChar char="•"/>
            </a:pPr>
            <a:r>
              <a:rPr lang="en-GB" sz="800" noProof="0">
                <a:latin typeface="Geologica Thin" pitchFamily="2" charset="0"/>
                <a:ea typeface="Calibri" panose="020F0502020204030204" pitchFamily="34" charset="0"/>
                <a:cs typeface="Arial" panose="020B0604020202020204" pitchFamily="34" charset="0"/>
              </a:rPr>
              <a:t>Food contributed the largest share to overall price growth, despite the overall deceleration in the annual rate.</a:t>
            </a:r>
          </a:p>
        </p:txBody>
      </p:sp>
      <p:sp>
        <p:nvSpPr>
          <p:cNvPr id="138" name="TextBox 137">
            <a:extLst>
              <a:ext uri="{FF2B5EF4-FFF2-40B4-BE49-F238E27FC236}">
                <a16:creationId xmlns:a16="http://schemas.microsoft.com/office/drawing/2014/main" id="{BF09C6AA-913A-E77A-680C-6EBB9F43518C}"/>
              </a:ext>
            </a:extLst>
          </p:cNvPr>
          <p:cNvSpPr txBox="1"/>
          <p:nvPr/>
        </p:nvSpPr>
        <p:spPr>
          <a:xfrm>
            <a:off x="670190" y="1409615"/>
            <a:ext cx="1501795"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800" noProof="0">
                <a:latin typeface="Geologica Thin"/>
                <a:ea typeface="Calibri"/>
                <a:cs typeface="Arial"/>
              </a:rPr>
              <a:t>Economic activity in </a:t>
            </a:r>
            <a:r>
              <a:rPr lang="en-US" sz="800">
                <a:latin typeface="Geologica Thin"/>
                <a:ea typeface="Calibri"/>
                <a:cs typeface="Arial"/>
              </a:rPr>
              <a:t>Jan-Feb</a:t>
            </a:r>
            <a:r>
              <a:rPr lang="en-US" sz="800" noProof="0">
                <a:latin typeface="Geologica Thin"/>
                <a:ea typeface="Calibri"/>
                <a:cs typeface="Arial"/>
              </a:rPr>
              <a:t> 2026 showed marginal growth, with STEI at 100.2 (+0.2% y/y), following the January slowdown</a:t>
            </a:r>
            <a:r>
              <a:rPr lang="en-GB" sz="800" noProof="0">
                <a:latin typeface="Geologica Thin"/>
                <a:ea typeface="Calibri"/>
                <a:cs typeface="Arial"/>
              </a:rPr>
              <a:t>.</a:t>
            </a:r>
          </a:p>
        </p:txBody>
      </p:sp>
      <p:cxnSp>
        <p:nvCxnSpPr>
          <p:cNvPr id="140" name="Прямая соединительная линия 139">
            <a:extLst>
              <a:ext uri="{FF2B5EF4-FFF2-40B4-BE49-F238E27FC236}">
                <a16:creationId xmlns:a16="http://schemas.microsoft.com/office/drawing/2014/main" id="{E0EDCFB3-78E7-2481-8810-7C38D5A66A6A}"/>
              </a:ext>
            </a:extLst>
          </p:cNvPr>
          <p:cNvCxnSpPr>
            <a:cxnSpLocks/>
          </p:cNvCxnSpPr>
          <p:nvPr/>
        </p:nvCxnSpPr>
        <p:spPr>
          <a:xfrm flipH="1">
            <a:off x="2127894" y="1476642"/>
            <a:ext cx="0" cy="5792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0CA2C8C2-6411-883B-D399-F34BF050B126}"/>
              </a:ext>
            </a:extLst>
          </p:cNvPr>
          <p:cNvSpPr txBox="1"/>
          <p:nvPr/>
        </p:nvSpPr>
        <p:spPr>
          <a:xfrm>
            <a:off x="2176557" y="1409615"/>
            <a:ext cx="154250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noProof="0">
                <a:latin typeface="Geologica Thin" pitchFamily="2" charset="0"/>
                <a:ea typeface="Calibri" panose="020F0502020204030204" pitchFamily="34" charset="0"/>
                <a:cs typeface="Arial" panose="020B0604020202020204" pitchFamily="34" charset="0"/>
              </a:rPr>
              <a:t>Sectoral dynamics remained uneven: construction and transport expanded, while industrial output stayed below prior-year levels</a:t>
            </a:r>
            <a:r>
              <a:rPr lang="ru-RU" sz="800" noProof="0">
                <a:latin typeface="Geologica Thin" pitchFamily="2" charset="0"/>
                <a:ea typeface="Calibri" panose="020F0502020204030204" pitchFamily="34" charset="0"/>
                <a:cs typeface="Arial" panose="020B0604020202020204" pitchFamily="34" charset="0"/>
              </a:rPr>
              <a:t>.</a:t>
            </a:r>
            <a:endParaRPr lang="en-GB" sz="800" noProof="0">
              <a:latin typeface="Geologica Thin" pitchFamily="2" charset="0"/>
              <a:ea typeface="Calibri" panose="020F0502020204030204" pitchFamily="34" charset="0"/>
              <a:cs typeface="Arial" panose="020B0604020202020204" pitchFamily="34" charset="0"/>
            </a:endParaRPr>
          </a:p>
        </p:txBody>
      </p:sp>
      <p:cxnSp>
        <p:nvCxnSpPr>
          <p:cNvPr id="143" name="Прямая соединительная линия 142">
            <a:extLst>
              <a:ext uri="{FF2B5EF4-FFF2-40B4-BE49-F238E27FC236}">
                <a16:creationId xmlns:a16="http://schemas.microsoft.com/office/drawing/2014/main" id="{48D852EE-97C6-B315-1C6B-150C69D28EAA}"/>
              </a:ext>
            </a:extLst>
          </p:cNvPr>
          <p:cNvCxnSpPr>
            <a:cxnSpLocks/>
          </p:cNvCxnSpPr>
          <p:nvPr/>
        </p:nvCxnSpPr>
        <p:spPr>
          <a:xfrm flipH="1">
            <a:off x="3690124" y="1476642"/>
            <a:ext cx="0" cy="5792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698D90A4-63DB-C8A5-0466-A9D82FE8B272}"/>
              </a:ext>
            </a:extLst>
          </p:cNvPr>
          <p:cNvSpPr txBox="1"/>
          <p:nvPr/>
        </p:nvSpPr>
        <p:spPr>
          <a:xfrm>
            <a:off x="4947197" y="1409615"/>
            <a:ext cx="137787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noProof="0">
                <a:latin typeface="Geologica Thin" pitchFamily="2" charset="0"/>
                <a:ea typeface="Calibri" panose="020F0502020204030204" pitchFamily="34" charset="0"/>
                <a:cs typeface="Arial" panose="020B0604020202020204" pitchFamily="34" charset="0"/>
              </a:rPr>
              <a:t>The tenge strengthened, with the average exchange rate at 495.9 USD/KZT in February, compared to late-2025 and January levels</a:t>
            </a:r>
            <a:r>
              <a:rPr lang="en-GB" sz="800" noProof="0">
                <a:latin typeface="Geologica Thin" pitchFamily="2" charset="0"/>
                <a:ea typeface="Calibri" panose="020F0502020204030204" pitchFamily="34" charset="0"/>
                <a:cs typeface="Arial" panose="020B0604020202020204" pitchFamily="34" charset="0"/>
              </a:rPr>
              <a:t>.</a:t>
            </a:r>
          </a:p>
        </p:txBody>
      </p:sp>
      <p:cxnSp>
        <p:nvCxnSpPr>
          <p:cNvPr id="145" name="Прямая соединительная линия 144">
            <a:extLst>
              <a:ext uri="{FF2B5EF4-FFF2-40B4-BE49-F238E27FC236}">
                <a16:creationId xmlns:a16="http://schemas.microsoft.com/office/drawing/2014/main" id="{B6215DE4-300F-03B2-9DF3-B4A5DA7EE4F9}"/>
              </a:ext>
            </a:extLst>
          </p:cNvPr>
          <p:cNvCxnSpPr>
            <a:cxnSpLocks/>
          </p:cNvCxnSpPr>
          <p:nvPr/>
        </p:nvCxnSpPr>
        <p:spPr>
          <a:xfrm flipH="1">
            <a:off x="4921523" y="1476642"/>
            <a:ext cx="0" cy="5792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F9D337C6-10EE-28EA-F84D-BB8324F9C6D2}"/>
              </a:ext>
            </a:extLst>
          </p:cNvPr>
          <p:cNvSpPr txBox="1"/>
          <p:nvPr/>
        </p:nvSpPr>
        <p:spPr>
          <a:xfrm>
            <a:off x="3747983" y="1409615"/>
            <a:ext cx="114460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noProof="0">
                <a:latin typeface="Geologica Thin" pitchFamily="2" charset="0"/>
                <a:ea typeface="Calibri" panose="020F0502020204030204" pitchFamily="34" charset="0"/>
                <a:cs typeface="Arial" panose="020B0604020202020204" pitchFamily="34" charset="0"/>
              </a:rPr>
              <a:t>Inflation eased to 11.7% y/y in February, with food prices remaining a key contributor</a:t>
            </a:r>
            <a:r>
              <a:rPr lang="en-GB" sz="800" noProof="0">
                <a:latin typeface="Geologica Thin" pitchFamily="2" charset="0"/>
                <a:ea typeface="Calibri" panose="020F050202020403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A6D9A3F-3C9D-57D2-4556-7F36794218C0}"/>
              </a:ext>
            </a:extLst>
          </p:cNvPr>
          <p:cNvSpPr txBox="1"/>
          <p:nvPr/>
        </p:nvSpPr>
        <p:spPr>
          <a:xfrm>
            <a:off x="733132" y="4476045"/>
            <a:ext cx="549883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600" b="0" i="1" u="none" strike="noStrike" cap="none" spc="0" normalizeH="0" baseline="0" noProof="0">
                <a:ln>
                  <a:noFill/>
                </a:ln>
                <a:solidFill>
                  <a:schemeClr val="bg1">
                    <a:lumMod val="65000"/>
                  </a:schemeClr>
                </a:solidFill>
                <a:effectLst/>
                <a:uFillTx/>
                <a:latin typeface="Geologica Light" pitchFamily="2" charset="0"/>
                <a:ea typeface="Calibri" panose="020F0502020204030204" pitchFamily="34" charset="0"/>
                <a:cs typeface="Arial" panose="020B0604020202020204" pitchFamily="34" charset="0"/>
                <a:sym typeface="Arial"/>
              </a:rPr>
              <a:t>Note: *The Short-Term Economic Indicator (STEI) is calculated to provide a timely assessment of economic activity and is based on output indices across six core sectors - agriculture, industry, construction, trade, transport, and communications - which together account for over 60% of GDP</a:t>
            </a:r>
          </a:p>
        </p:txBody>
      </p:sp>
      <p:cxnSp>
        <p:nvCxnSpPr>
          <p:cNvPr id="31" name="Прямая соединительная линия 30">
            <a:extLst>
              <a:ext uri="{FF2B5EF4-FFF2-40B4-BE49-F238E27FC236}">
                <a16:creationId xmlns:a16="http://schemas.microsoft.com/office/drawing/2014/main" id="{BC36ECF2-AD19-32E4-6BA8-5DEB79950450}"/>
              </a:ext>
            </a:extLst>
          </p:cNvPr>
          <p:cNvCxnSpPr>
            <a:cxnSpLocks/>
          </p:cNvCxnSpPr>
          <p:nvPr/>
        </p:nvCxnSpPr>
        <p:spPr>
          <a:xfrm>
            <a:off x="4129611" y="4075643"/>
            <a:ext cx="0" cy="72000"/>
          </a:xfrm>
          <a:prstGeom prst="line">
            <a:avLst/>
          </a:prstGeom>
          <a:ln w="6350">
            <a:solidFill>
              <a:srgbClr val="004F6B"/>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69D32A5-BF0A-ECA4-D5D6-36225D315EDB}"/>
              </a:ext>
            </a:extLst>
          </p:cNvPr>
          <p:cNvSpPr txBox="1"/>
          <p:nvPr/>
        </p:nvSpPr>
        <p:spPr>
          <a:xfrm>
            <a:off x="518729" y="469829"/>
            <a:ext cx="4760623" cy="505972"/>
          </a:xfrm>
          <a:prstGeom prst="rect">
            <a:avLst/>
          </a:prstGeom>
          <a:noFill/>
        </p:spPr>
        <p:txBody>
          <a:bodyPr wrap="square" rtlCol="0">
            <a:spAutoFit/>
          </a:bodyPr>
          <a:lstStyle/>
          <a:p>
            <a:pPr defTabSz="914408">
              <a:lnSpc>
                <a:spcPct val="120000"/>
              </a:lnSpc>
              <a:defRPr/>
            </a:pPr>
            <a:r>
              <a:rPr kumimoji="0" lang="en-GB" sz="2400" i="0" u="none" strike="noStrike" kern="1200" cap="none" spc="0" normalizeH="0" baseline="0" noProof="0">
                <a:ln>
                  <a:noFill/>
                </a:ln>
                <a:solidFill>
                  <a:srgbClr val="ED6B1C"/>
                </a:solidFill>
                <a:effectLst/>
                <a:uLnTx/>
                <a:uFillTx/>
                <a:latin typeface="Geologica Light" pitchFamily="2" charset="0"/>
                <a:ea typeface="Calibri" panose="020F0502020204030204" pitchFamily="34" charset="0"/>
                <a:cs typeface="Arial" panose="020B0604020202020204" pitchFamily="34" charset="0"/>
              </a:rPr>
              <a:t>1 | </a:t>
            </a:r>
            <a:r>
              <a:rPr lang="en-GB" sz="2400" noProof="0">
                <a:solidFill>
                  <a:srgbClr val="ED6B1C"/>
                </a:solidFill>
                <a:latin typeface="Geologica Light" pitchFamily="2" charset="0"/>
                <a:ea typeface="Calibri" panose="020F0502020204030204" pitchFamily="34" charset="0"/>
                <a:cs typeface="Arial" panose="020B0604020202020204" pitchFamily="34" charset="0"/>
              </a:rPr>
              <a:t>Macro Snapshot</a:t>
            </a:r>
          </a:p>
        </p:txBody>
      </p:sp>
      <p:pic>
        <p:nvPicPr>
          <p:cNvPr id="27" name="Рисунок 26">
            <a:extLst>
              <a:ext uri="{FF2B5EF4-FFF2-40B4-BE49-F238E27FC236}">
                <a16:creationId xmlns:a16="http://schemas.microsoft.com/office/drawing/2014/main" id="{FBCF1941-4026-5880-B9C1-732F53620552}"/>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5466525" y="315711"/>
            <a:ext cx="1031002" cy="461803"/>
          </a:xfrm>
          <a:prstGeom prst="rect">
            <a:avLst/>
          </a:prstGeom>
        </p:spPr>
      </p:pic>
      <p:sp>
        <p:nvSpPr>
          <p:cNvPr id="19" name="Прямоугольник 18">
            <a:extLst>
              <a:ext uri="{FF2B5EF4-FFF2-40B4-BE49-F238E27FC236}">
                <a16:creationId xmlns:a16="http://schemas.microsoft.com/office/drawing/2014/main" id="{C443542F-4263-706C-1228-0B8C6F1A6008}"/>
              </a:ext>
            </a:extLst>
          </p:cNvPr>
          <p:cNvSpPr/>
          <p:nvPr/>
        </p:nvSpPr>
        <p:spPr>
          <a:xfrm>
            <a:off x="3782230" y="3088520"/>
            <a:ext cx="259328" cy="1049088"/>
          </a:xfrm>
          <a:prstGeom prst="rect">
            <a:avLst/>
          </a:prstGeom>
          <a:noFill/>
          <a:ln w="6350">
            <a:solidFill>
              <a:srgbClr val="008EA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a:latin typeface="Geologica" pitchFamily="2" charset="0"/>
            </a:endParaRPr>
          </a:p>
        </p:txBody>
      </p:sp>
      <p:sp>
        <p:nvSpPr>
          <p:cNvPr id="21" name="Прямоугольник 20">
            <a:extLst>
              <a:ext uri="{FF2B5EF4-FFF2-40B4-BE49-F238E27FC236}">
                <a16:creationId xmlns:a16="http://schemas.microsoft.com/office/drawing/2014/main" id="{5058DE3F-C226-031F-8922-C53EE3146EA9}"/>
              </a:ext>
            </a:extLst>
          </p:cNvPr>
          <p:cNvSpPr/>
          <p:nvPr/>
        </p:nvSpPr>
        <p:spPr>
          <a:xfrm>
            <a:off x="2055389" y="4123398"/>
            <a:ext cx="514350" cy="2526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600" b="1" noProof="0">
                <a:solidFill>
                  <a:srgbClr val="004F6B"/>
                </a:solidFill>
                <a:latin typeface="Geologica"/>
              </a:rPr>
              <a:t>2025</a:t>
            </a:r>
          </a:p>
        </p:txBody>
      </p:sp>
      <p:sp>
        <p:nvSpPr>
          <p:cNvPr id="22" name="Прямоугольник 21">
            <a:extLst>
              <a:ext uri="{FF2B5EF4-FFF2-40B4-BE49-F238E27FC236}">
                <a16:creationId xmlns:a16="http://schemas.microsoft.com/office/drawing/2014/main" id="{0613BF9C-16C6-E5BC-E90E-12042C36431E}"/>
              </a:ext>
            </a:extLst>
          </p:cNvPr>
          <p:cNvSpPr/>
          <p:nvPr/>
        </p:nvSpPr>
        <p:spPr>
          <a:xfrm>
            <a:off x="3581741" y="4123398"/>
            <a:ext cx="514350" cy="2526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600" b="1" noProof="0">
                <a:solidFill>
                  <a:srgbClr val="004F6B"/>
                </a:solidFill>
                <a:latin typeface="Geologica"/>
              </a:rPr>
              <a:t>2026</a:t>
            </a:r>
          </a:p>
        </p:txBody>
      </p:sp>
      <p:cxnSp>
        <p:nvCxnSpPr>
          <p:cNvPr id="23" name="Прямая соединительная линия 22">
            <a:extLst>
              <a:ext uri="{FF2B5EF4-FFF2-40B4-BE49-F238E27FC236}">
                <a16:creationId xmlns:a16="http://schemas.microsoft.com/office/drawing/2014/main" id="{766D6ED0-C4A3-45B3-18F1-493B18D5A6F2}"/>
              </a:ext>
            </a:extLst>
          </p:cNvPr>
          <p:cNvCxnSpPr>
            <a:cxnSpLocks/>
          </p:cNvCxnSpPr>
          <p:nvPr/>
        </p:nvCxnSpPr>
        <p:spPr>
          <a:xfrm>
            <a:off x="778134" y="4150394"/>
            <a:ext cx="2767909" cy="0"/>
          </a:xfrm>
          <a:prstGeom prst="line">
            <a:avLst/>
          </a:prstGeom>
          <a:ln w="6350">
            <a:solidFill>
              <a:srgbClr val="004F6B"/>
            </a:solidFill>
          </a:ln>
        </p:spPr>
        <p:style>
          <a:lnRef idx="2">
            <a:schemeClr val="accent1"/>
          </a:lnRef>
          <a:fillRef idx="0">
            <a:schemeClr val="accent1"/>
          </a:fillRef>
          <a:effectRef idx="1">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E8649ACC-C284-0715-A96A-8DFD74C1D3B7}"/>
              </a:ext>
            </a:extLst>
          </p:cNvPr>
          <p:cNvCxnSpPr>
            <a:cxnSpLocks/>
          </p:cNvCxnSpPr>
          <p:nvPr/>
        </p:nvCxnSpPr>
        <p:spPr>
          <a:xfrm>
            <a:off x="3547589" y="4081569"/>
            <a:ext cx="0" cy="72000"/>
          </a:xfrm>
          <a:prstGeom prst="line">
            <a:avLst/>
          </a:prstGeom>
          <a:ln w="6350">
            <a:solidFill>
              <a:srgbClr val="004F6B"/>
            </a:solidFill>
          </a:ln>
        </p:spPr>
        <p:style>
          <a:lnRef idx="2">
            <a:schemeClr val="accent1"/>
          </a:lnRef>
          <a:fillRef idx="0">
            <a:schemeClr val="accent1"/>
          </a:fillRef>
          <a:effectRef idx="1">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4D297680-7BE4-B751-CC31-474938BBDB88}"/>
              </a:ext>
            </a:extLst>
          </p:cNvPr>
          <p:cNvCxnSpPr>
            <a:cxnSpLocks/>
          </p:cNvCxnSpPr>
          <p:nvPr/>
        </p:nvCxnSpPr>
        <p:spPr>
          <a:xfrm>
            <a:off x="778134" y="4078394"/>
            <a:ext cx="0" cy="72000"/>
          </a:xfrm>
          <a:prstGeom prst="line">
            <a:avLst/>
          </a:prstGeom>
          <a:ln w="6350">
            <a:solidFill>
              <a:srgbClr val="004F6B"/>
            </a:solidFill>
          </a:ln>
        </p:spPr>
        <p:style>
          <a:lnRef idx="2">
            <a:schemeClr val="accent1"/>
          </a:lnRef>
          <a:fillRef idx="0">
            <a:schemeClr val="accent1"/>
          </a:fillRef>
          <a:effectRef idx="1">
            <a:schemeClr val="accent1"/>
          </a:effectRef>
          <a:fontRef idx="minor">
            <a:schemeClr val="tx1"/>
          </a:fontRef>
        </p:style>
      </p:cxnSp>
      <p:graphicFrame>
        <p:nvGraphicFramePr>
          <p:cNvPr id="32" name="Chart 3">
            <a:extLst>
              <a:ext uri="{FF2B5EF4-FFF2-40B4-BE49-F238E27FC236}">
                <a16:creationId xmlns:a16="http://schemas.microsoft.com/office/drawing/2014/main" id="{01DAF6DF-9D5B-3DC0-6A0A-36819A2AE284}"/>
              </a:ext>
            </a:extLst>
          </p:cNvPr>
          <p:cNvGraphicFramePr/>
          <p:nvPr>
            <p:custDataLst>
              <p:tags r:id="rId2"/>
            </p:custDataLst>
            <p:extLst>
              <p:ext uri="{D42A27DB-BD31-4B8C-83A1-F6EECF244321}">
                <p14:modId xmlns:p14="http://schemas.microsoft.com/office/powerpoint/2010/main" val="3957983405"/>
              </p:ext>
            </p:extLst>
          </p:nvPr>
        </p:nvGraphicFramePr>
        <p:xfrm>
          <a:off x="712355" y="3176481"/>
          <a:ext cx="3403600" cy="900112"/>
        </p:xfrm>
        <a:graphic>
          <a:graphicData uri="http://schemas.openxmlformats.org/drawingml/2006/chart">
            <c:chart xmlns:c="http://schemas.openxmlformats.org/drawingml/2006/chart" xmlns:r="http://schemas.openxmlformats.org/officeDocument/2006/relationships" r:id="rId34"/>
          </a:graphicData>
        </a:graphic>
      </p:graphicFrame>
      <p:sp>
        <p:nvSpPr>
          <p:cNvPr id="33" name="Text Placeholder 2">
            <a:extLst>
              <a:ext uri="{FF2B5EF4-FFF2-40B4-BE49-F238E27FC236}">
                <a16:creationId xmlns:a16="http://schemas.microsoft.com/office/drawing/2014/main" id="{619F6A92-4E23-E6B4-A7EF-576F0E278498}"/>
              </a:ext>
            </a:extLst>
          </p:cNvPr>
          <p:cNvSpPr>
            <a:spLocks/>
          </p:cNvSpPr>
          <p:nvPr>
            <p:custDataLst>
              <p:tags r:id="rId3"/>
            </p:custDataLst>
          </p:nvPr>
        </p:nvSpPr>
        <p:spPr bwMode="auto">
          <a:xfrm>
            <a:off x="813955"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572789DB-24C6-4E84-B407-C113644BA2BC}" type="datetime'''''''''J''''''''''''''''a''n''''. ''-'' ''Feb''.'">
              <a:rPr lang="en-GB" sz="600" noProof="0" smtClean="0">
                <a:solidFill>
                  <a:schemeClr val="tx1">
                    <a:lumMod val="75000"/>
                    <a:lumOff val="25000"/>
                  </a:schemeClr>
                </a:solidFill>
                <a:latin typeface="Geologica"/>
              </a:rPr>
              <a:pPr marL="0" lvl="0" indent="0" algn="ctr">
                <a:spcBef>
                  <a:spcPct val="0"/>
                </a:spcBef>
                <a:spcAft>
                  <a:spcPct val="0"/>
                </a:spcAft>
                <a:buNone/>
              </a:pPr>
              <a:t>Jan. - Feb.</a:t>
            </a:fld>
            <a:endParaRPr lang="en-GB" sz="600" noProof="0">
              <a:solidFill>
                <a:schemeClr val="tx1">
                  <a:lumMod val="75000"/>
                  <a:lumOff val="25000"/>
                </a:schemeClr>
              </a:solidFill>
              <a:latin typeface="Geologica"/>
            </a:endParaRPr>
          </a:p>
        </p:txBody>
      </p:sp>
      <p:sp>
        <p:nvSpPr>
          <p:cNvPr id="34" name="Text Placeholder 2">
            <a:extLst>
              <a:ext uri="{FF2B5EF4-FFF2-40B4-BE49-F238E27FC236}">
                <a16:creationId xmlns:a16="http://schemas.microsoft.com/office/drawing/2014/main" id="{563433D8-8CA9-84FD-C832-0EC483B96C6C}"/>
              </a:ext>
            </a:extLst>
          </p:cNvPr>
          <p:cNvSpPr>
            <a:spLocks/>
          </p:cNvSpPr>
          <p:nvPr>
            <p:custDataLst>
              <p:tags r:id="rId4"/>
            </p:custDataLst>
          </p:nvPr>
        </p:nvSpPr>
        <p:spPr bwMode="auto">
          <a:xfrm>
            <a:off x="1063193"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3A273271-3936-411F-8E9D-652527C29903}" type="datetime'''J''''a''n''.'''''''''' ''''- ''''M''''''''a''r''''''''.'''''">
              <a:rPr lang="en-GB" sz="600" noProof="0" smtClean="0">
                <a:solidFill>
                  <a:schemeClr val="tx1">
                    <a:lumMod val="75000"/>
                    <a:lumOff val="25000"/>
                  </a:schemeClr>
                </a:solidFill>
                <a:latin typeface="Geologica"/>
              </a:rPr>
              <a:pPr marL="0" lvl="0" indent="0" algn="ctr">
                <a:spcBef>
                  <a:spcPct val="0"/>
                </a:spcBef>
                <a:spcAft>
                  <a:spcPct val="0"/>
                </a:spcAft>
                <a:buNone/>
              </a:pPr>
              <a:t>Jan. - Mar.</a:t>
            </a:fld>
            <a:endParaRPr lang="en-GB" sz="600" noProof="0">
              <a:solidFill>
                <a:schemeClr val="tx1">
                  <a:lumMod val="75000"/>
                  <a:lumOff val="25000"/>
                </a:schemeClr>
              </a:solidFill>
              <a:latin typeface="Geologica"/>
            </a:endParaRPr>
          </a:p>
        </p:txBody>
      </p:sp>
      <p:sp>
        <p:nvSpPr>
          <p:cNvPr id="35" name="Text Placeholder 2">
            <a:extLst>
              <a:ext uri="{FF2B5EF4-FFF2-40B4-BE49-F238E27FC236}">
                <a16:creationId xmlns:a16="http://schemas.microsoft.com/office/drawing/2014/main" id="{E671B671-0F92-85C9-483E-DE72E1877B82}"/>
              </a:ext>
            </a:extLst>
          </p:cNvPr>
          <p:cNvSpPr>
            <a:spLocks/>
          </p:cNvSpPr>
          <p:nvPr>
            <p:custDataLst>
              <p:tags r:id="rId5"/>
            </p:custDataLst>
          </p:nvPr>
        </p:nvSpPr>
        <p:spPr bwMode="auto">
          <a:xfrm>
            <a:off x="1312430"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3D73E860-FA24-4254-84A7-73AE64079F33}" type="datetime'J''''''''''''''a''''''''''''n''. - ''Ap''''''''r''''.'''">
              <a:rPr lang="en-GB" sz="600" noProof="0" smtClean="0">
                <a:solidFill>
                  <a:schemeClr val="tx1">
                    <a:lumMod val="75000"/>
                    <a:lumOff val="25000"/>
                  </a:schemeClr>
                </a:solidFill>
                <a:latin typeface="Geologica"/>
              </a:rPr>
              <a:pPr marL="0" lvl="0" indent="0" algn="ctr">
                <a:spcBef>
                  <a:spcPct val="0"/>
                </a:spcBef>
                <a:spcAft>
                  <a:spcPct val="0"/>
                </a:spcAft>
                <a:buNone/>
              </a:pPr>
              <a:t>Jan. - Apr.</a:t>
            </a:fld>
            <a:endParaRPr lang="en-GB" sz="600" noProof="0">
              <a:solidFill>
                <a:schemeClr val="tx1">
                  <a:lumMod val="75000"/>
                  <a:lumOff val="25000"/>
                </a:schemeClr>
              </a:solidFill>
              <a:latin typeface="Geologica"/>
            </a:endParaRPr>
          </a:p>
        </p:txBody>
      </p:sp>
      <p:sp>
        <p:nvSpPr>
          <p:cNvPr id="36" name="Text Placeholder 2">
            <a:extLst>
              <a:ext uri="{FF2B5EF4-FFF2-40B4-BE49-F238E27FC236}">
                <a16:creationId xmlns:a16="http://schemas.microsoft.com/office/drawing/2014/main" id="{76918034-CB8B-F511-A406-93E3B0CE090D}"/>
              </a:ext>
            </a:extLst>
          </p:cNvPr>
          <p:cNvSpPr>
            <a:spLocks/>
          </p:cNvSpPr>
          <p:nvPr>
            <p:custDataLst>
              <p:tags r:id="rId6"/>
            </p:custDataLst>
          </p:nvPr>
        </p:nvSpPr>
        <p:spPr bwMode="auto">
          <a:xfrm>
            <a:off x="1569605" y="3957531"/>
            <a:ext cx="1952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E720DBDC-3D6A-47CC-A1D7-5725DA57CE6F}" type="datetime'''''J''''a''''''n''''''.'' ''''-''M''''''''a''''y'''''''">
              <a:rPr lang="en-GB" sz="600" noProof="0" smtClean="0">
                <a:solidFill>
                  <a:schemeClr val="tx1">
                    <a:lumMod val="75000"/>
                    <a:lumOff val="25000"/>
                  </a:schemeClr>
                </a:solidFill>
                <a:latin typeface="Geologica"/>
              </a:rPr>
              <a:pPr marL="0" lvl="0" indent="0" algn="ctr">
                <a:spcBef>
                  <a:spcPct val="0"/>
                </a:spcBef>
                <a:spcAft>
                  <a:spcPct val="0"/>
                </a:spcAft>
                <a:buNone/>
              </a:pPr>
              <a:t>Jan. -May</a:t>
            </a:fld>
            <a:endParaRPr lang="en-GB" sz="600" noProof="0">
              <a:solidFill>
                <a:schemeClr val="tx1">
                  <a:lumMod val="75000"/>
                  <a:lumOff val="25000"/>
                </a:schemeClr>
              </a:solidFill>
              <a:latin typeface="Geologica"/>
            </a:endParaRPr>
          </a:p>
        </p:txBody>
      </p:sp>
      <p:sp>
        <p:nvSpPr>
          <p:cNvPr id="37" name="Text Placeholder 2">
            <a:extLst>
              <a:ext uri="{FF2B5EF4-FFF2-40B4-BE49-F238E27FC236}">
                <a16:creationId xmlns:a16="http://schemas.microsoft.com/office/drawing/2014/main" id="{A33B1CCF-A4DB-5643-36BC-F61263F06AB6}"/>
              </a:ext>
            </a:extLst>
          </p:cNvPr>
          <p:cNvSpPr>
            <a:spLocks/>
          </p:cNvSpPr>
          <p:nvPr>
            <p:custDataLst>
              <p:tags r:id="rId7"/>
            </p:custDataLst>
          </p:nvPr>
        </p:nvSpPr>
        <p:spPr bwMode="auto">
          <a:xfrm>
            <a:off x="1810905"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A90EEBE5-FBE5-47C9-84E2-51BA0BE2F7D1}" type="datetime'''''Ja''''n''.'' - ''''''''''''''''''''''''''J''''un''.'''">
              <a:rPr lang="en-GB" sz="600" noProof="0" smtClean="0">
                <a:solidFill>
                  <a:schemeClr val="tx1">
                    <a:lumMod val="75000"/>
                    <a:lumOff val="25000"/>
                  </a:schemeClr>
                </a:solidFill>
                <a:latin typeface="Geologica"/>
              </a:rPr>
              <a:pPr marL="0" lvl="0" indent="0" algn="ctr">
                <a:spcBef>
                  <a:spcPct val="0"/>
                </a:spcBef>
                <a:spcAft>
                  <a:spcPct val="0"/>
                </a:spcAft>
                <a:buNone/>
              </a:pPr>
              <a:t>Jan. - Jun.</a:t>
            </a:fld>
            <a:endParaRPr lang="en-GB" sz="600" noProof="0">
              <a:solidFill>
                <a:schemeClr val="tx1">
                  <a:lumMod val="75000"/>
                  <a:lumOff val="25000"/>
                </a:schemeClr>
              </a:solidFill>
              <a:latin typeface="Geologica"/>
            </a:endParaRPr>
          </a:p>
        </p:txBody>
      </p:sp>
      <p:sp>
        <p:nvSpPr>
          <p:cNvPr id="38" name="Text Placeholder 2">
            <a:extLst>
              <a:ext uri="{FF2B5EF4-FFF2-40B4-BE49-F238E27FC236}">
                <a16:creationId xmlns:a16="http://schemas.microsoft.com/office/drawing/2014/main" id="{20ED4DB2-9501-34F0-2CCA-9C8CFC8F28B3}"/>
              </a:ext>
            </a:extLst>
          </p:cNvPr>
          <p:cNvSpPr>
            <a:spLocks/>
          </p:cNvSpPr>
          <p:nvPr>
            <p:custDataLst>
              <p:tags r:id="rId8"/>
            </p:custDataLst>
          </p:nvPr>
        </p:nvSpPr>
        <p:spPr bwMode="auto">
          <a:xfrm>
            <a:off x="2061730" y="3957531"/>
            <a:ext cx="2063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604A5964-7585-47AF-8D12-76B892B66C0A}" type="datetime'J''''''''''''a''n. ''''''''''-'''' J''''''''''''''''ul. '">
              <a:rPr lang="en-GB" sz="600" noProof="0" smtClean="0">
                <a:solidFill>
                  <a:schemeClr val="tx1">
                    <a:lumMod val="75000"/>
                    <a:lumOff val="25000"/>
                  </a:schemeClr>
                </a:solidFill>
                <a:latin typeface="Geologica"/>
              </a:rPr>
              <a:pPr marL="0" lvl="0" indent="0" algn="ctr">
                <a:spcBef>
                  <a:spcPct val="0"/>
                </a:spcBef>
                <a:spcAft>
                  <a:spcPct val="0"/>
                </a:spcAft>
                <a:buNone/>
              </a:pPr>
              <a:t>Jan. - Jul. </a:t>
            </a:fld>
            <a:endParaRPr lang="en-GB" sz="600" noProof="0">
              <a:solidFill>
                <a:schemeClr val="tx1">
                  <a:lumMod val="75000"/>
                  <a:lumOff val="25000"/>
                </a:schemeClr>
              </a:solidFill>
              <a:latin typeface="Geologica"/>
            </a:endParaRPr>
          </a:p>
        </p:txBody>
      </p:sp>
      <p:sp>
        <p:nvSpPr>
          <p:cNvPr id="39" name="Text Placeholder 2">
            <a:extLst>
              <a:ext uri="{FF2B5EF4-FFF2-40B4-BE49-F238E27FC236}">
                <a16:creationId xmlns:a16="http://schemas.microsoft.com/office/drawing/2014/main" id="{94F0CD06-9FD4-C74B-9D58-811B479A97A8}"/>
              </a:ext>
            </a:extLst>
          </p:cNvPr>
          <p:cNvSpPr>
            <a:spLocks/>
          </p:cNvSpPr>
          <p:nvPr>
            <p:custDataLst>
              <p:tags r:id="rId9"/>
            </p:custDataLst>
          </p:nvPr>
        </p:nvSpPr>
        <p:spPr bwMode="auto">
          <a:xfrm>
            <a:off x="2307793"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765C51EF-4E09-4858-9530-A507E663FD44}" type="datetime'''J''''''a''''n.'''''''' ''''-'''''' ''A''''''''''''ug.'' '">
              <a:rPr lang="en-GB" sz="600" noProof="0" smtClean="0">
                <a:solidFill>
                  <a:schemeClr val="tx1">
                    <a:lumMod val="75000"/>
                    <a:lumOff val="25000"/>
                  </a:schemeClr>
                </a:solidFill>
                <a:latin typeface="Geologica"/>
              </a:rPr>
              <a:pPr marL="0" lvl="0" indent="0" algn="ctr">
                <a:spcBef>
                  <a:spcPct val="0"/>
                </a:spcBef>
                <a:spcAft>
                  <a:spcPct val="0"/>
                </a:spcAft>
                <a:buNone/>
              </a:pPr>
              <a:t>Jan. - Aug. </a:t>
            </a:fld>
            <a:endParaRPr lang="en-GB" sz="600" noProof="0">
              <a:solidFill>
                <a:schemeClr val="tx1">
                  <a:lumMod val="75000"/>
                  <a:lumOff val="25000"/>
                </a:schemeClr>
              </a:solidFill>
              <a:latin typeface="Geologica"/>
            </a:endParaRPr>
          </a:p>
        </p:txBody>
      </p:sp>
      <p:sp>
        <p:nvSpPr>
          <p:cNvPr id="41" name="Text Placeholder 2">
            <a:extLst>
              <a:ext uri="{FF2B5EF4-FFF2-40B4-BE49-F238E27FC236}">
                <a16:creationId xmlns:a16="http://schemas.microsoft.com/office/drawing/2014/main" id="{DF45E6FD-6017-DC3B-F558-C4A785DC66F4}"/>
              </a:ext>
            </a:extLst>
          </p:cNvPr>
          <p:cNvSpPr>
            <a:spLocks/>
          </p:cNvSpPr>
          <p:nvPr>
            <p:custDataLst>
              <p:tags r:id="rId10"/>
            </p:custDataLst>
          </p:nvPr>
        </p:nvSpPr>
        <p:spPr bwMode="auto">
          <a:xfrm>
            <a:off x="2557030"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0442B0C0-A5E1-4478-B29E-4126E03B3563}" type="datetime'''''''''''J''''''''a''''''''n. ''''''''-'' ''Sep''.'''' '''">
              <a:rPr lang="en-GB" sz="600" noProof="0" smtClean="0">
                <a:solidFill>
                  <a:schemeClr val="tx1">
                    <a:lumMod val="75000"/>
                    <a:lumOff val="25000"/>
                  </a:schemeClr>
                </a:solidFill>
                <a:latin typeface="Geologica"/>
              </a:rPr>
              <a:pPr marL="0" lvl="0" indent="0" algn="ctr">
                <a:spcBef>
                  <a:spcPct val="0"/>
                </a:spcBef>
                <a:spcAft>
                  <a:spcPct val="0"/>
                </a:spcAft>
                <a:buNone/>
              </a:pPr>
              <a:t>Jan. - Sep. </a:t>
            </a:fld>
            <a:endParaRPr lang="en-GB" sz="600" noProof="0">
              <a:solidFill>
                <a:schemeClr val="tx1">
                  <a:lumMod val="75000"/>
                  <a:lumOff val="25000"/>
                </a:schemeClr>
              </a:solidFill>
              <a:latin typeface="Geologica"/>
            </a:endParaRPr>
          </a:p>
        </p:txBody>
      </p:sp>
      <p:sp>
        <p:nvSpPr>
          <p:cNvPr id="44" name="Text Placeholder 2">
            <a:extLst>
              <a:ext uri="{FF2B5EF4-FFF2-40B4-BE49-F238E27FC236}">
                <a16:creationId xmlns:a16="http://schemas.microsoft.com/office/drawing/2014/main" id="{024D65BC-61D8-EBEB-3897-00AE5F2B2764}"/>
              </a:ext>
            </a:extLst>
          </p:cNvPr>
          <p:cNvSpPr>
            <a:spLocks/>
          </p:cNvSpPr>
          <p:nvPr>
            <p:custDataLst>
              <p:tags r:id="rId11"/>
            </p:custDataLst>
          </p:nvPr>
        </p:nvSpPr>
        <p:spPr bwMode="auto">
          <a:xfrm>
            <a:off x="2806268"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88E86E48-78F9-47EF-BEAD-87190C48DB96}" type="datetime'J''an''''''''''''''.'''''''''' -'''''' O''c''t.'''''''''''''">
              <a:rPr lang="en-GB" sz="600" noProof="0" smtClean="0">
                <a:solidFill>
                  <a:schemeClr val="tx1">
                    <a:lumMod val="75000"/>
                    <a:lumOff val="25000"/>
                  </a:schemeClr>
                </a:solidFill>
                <a:latin typeface="Geologica"/>
              </a:rPr>
              <a:pPr marL="0" lvl="0" indent="0" algn="ctr">
                <a:spcBef>
                  <a:spcPct val="0"/>
                </a:spcBef>
                <a:spcAft>
                  <a:spcPct val="0"/>
                </a:spcAft>
                <a:buNone/>
              </a:pPr>
              <a:t>Jan. - Oct.</a:t>
            </a:fld>
            <a:endParaRPr lang="en-GB" sz="600" noProof="0">
              <a:solidFill>
                <a:schemeClr val="tx1">
                  <a:lumMod val="75000"/>
                  <a:lumOff val="25000"/>
                </a:schemeClr>
              </a:solidFill>
              <a:latin typeface="Geologica"/>
            </a:endParaRPr>
          </a:p>
        </p:txBody>
      </p:sp>
      <p:sp>
        <p:nvSpPr>
          <p:cNvPr id="45" name="Text Placeholder 2">
            <a:extLst>
              <a:ext uri="{FF2B5EF4-FFF2-40B4-BE49-F238E27FC236}">
                <a16:creationId xmlns:a16="http://schemas.microsoft.com/office/drawing/2014/main" id="{6597ECF9-CE74-2A59-B6ED-2A264D21107B}"/>
              </a:ext>
            </a:extLst>
          </p:cNvPr>
          <p:cNvSpPr>
            <a:spLocks/>
          </p:cNvSpPr>
          <p:nvPr>
            <p:custDataLst>
              <p:tags r:id="rId12"/>
            </p:custDataLst>
          </p:nvPr>
        </p:nvSpPr>
        <p:spPr bwMode="auto">
          <a:xfrm>
            <a:off x="3055505"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C7C24192-A72A-4797-8B58-B9DA35363820}" type="datetime'J''an''''''''''''''''.'' ''-''N''''''''''''ov''''''''. '">
              <a:rPr lang="en-GB" sz="600" noProof="0" smtClean="0">
                <a:solidFill>
                  <a:schemeClr val="tx1">
                    <a:lumMod val="75000"/>
                    <a:lumOff val="25000"/>
                  </a:schemeClr>
                </a:solidFill>
                <a:latin typeface="Geologica"/>
              </a:rPr>
              <a:pPr marL="0" lvl="0" indent="0" algn="ctr">
                <a:spcBef>
                  <a:spcPct val="0"/>
                </a:spcBef>
                <a:spcAft>
                  <a:spcPct val="0"/>
                </a:spcAft>
                <a:buNone/>
              </a:pPr>
              <a:t>Jan. -Nov. </a:t>
            </a:fld>
            <a:endParaRPr lang="en-GB" sz="600" noProof="0">
              <a:solidFill>
                <a:schemeClr val="tx1">
                  <a:lumMod val="75000"/>
                  <a:lumOff val="25000"/>
                </a:schemeClr>
              </a:solidFill>
              <a:latin typeface="Geologica"/>
            </a:endParaRPr>
          </a:p>
        </p:txBody>
      </p:sp>
      <p:sp>
        <p:nvSpPr>
          <p:cNvPr id="46" name="Text Placeholder 2">
            <a:extLst>
              <a:ext uri="{FF2B5EF4-FFF2-40B4-BE49-F238E27FC236}">
                <a16:creationId xmlns:a16="http://schemas.microsoft.com/office/drawing/2014/main" id="{4274739C-3EBF-5636-7643-348C488DFFDB}"/>
              </a:ext>
            </a:extLst>
          </p:cNvPr>
          <p:cNvSpPr>
            <a:spLocks/>
          </p:cNvSpPr>
          <p:nvPr>
            <p:custDataLst>
              <p:tags r:id="rId13"/>
            </p:custDataLst>
          </p:nvPr>
        </p:nvSpPr>
        <p:spPr bwMode="auto">
          <a:xfrm>
            <a:off x="3304743" y="3957531"/>
            <a:ext cx="20955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BE1FBD0D-55D7-412D-A66A-A70C4B6EDBCD}" type="datetime'''''''J''a''''''''''n.'''''''''''' -'''''' ''''''''Dec. '''">
              <a:rPr lang="en-GB" sz="600" noProof="0" smtClean="0">
                <a:solidFill>
                  <a:schemeClr val="tx1">
                    <a:lumMod val="75000"/>
                    <a:lumOff val="25000"/>
                  </a:schemeClr>
                </a:solidFill>
                <a:latin typeface="Geologica"/>
              </a:rPr>
              <a:pPr marL="0" lvl="0" indent="0" algn="ctr">
                <a:spcBef>
                  <a:spcPct val="0"/>
                </a:spcBef>
                <a:spcAft>
                  <a:spcPct val="0"/>
                </a:spcAft>
                <a:buNone/>
              </a:pPr>
              <a:t>Jan. - Dec. </a:t>
            </a:fld>
            <a:endParaRPr lang="en-GB" sz="600" noProof="0">
              <a:solidFill>
                <a:schemeClr val="tx1">
                  <a:lumMod val="75000"/>
                  <a:lumOff val="25000"/>
                </a:schemeClr>
              </a:solidFill>
              <a:latin typeface="Geologica"/>
            </a:endParaRPr>
          </a:p>
        </p:txBody>
      </p:sp>
      <p:sp>
        <p:nvSpPr>
          <p:cNvPr id="47" name="Text Placeholder 2">
            <a:extLst>
              <a:ext uri="{FF2B5EF4-FFF2-40B4-BE49-F238E27FC236}">
                <a16:creationId xmlns:a16="http://schemas.microsoft.com/office/drawing/2014/main" id="{F24A8C77-3ECA-EADF-6969-9CF3730DE9B0}"/>
              </a:ext>
            </a:extLst>
          </p:cNvPr>
          <p:cNvSpPr>
            <a:spLocks/>
          </p:cNvSpPr>
          <p:nvPr>
            <p:custDataLst>
              <p:tags r:id="rId14"/>
            </p:custDataLst>
          </p:nvPr>
        </p:nvSpPr>
        <p:spPr bwMode="auto">
          <a:xfrm>
            <a:off x="3569855" y="3957531"/>
            <a:ext cx="179388" cy="82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37A15222-9C17-43DC-8DAA-E8D3A9C2EFC8}" type="datetime'''''''''''''''''''''''Jan''''''''''''.'''''''''' '''''">
              <a:rPr lang="en-GB" sz="600" noProof="0" smtClean="0">
                <a:solidFill>
                  <a:schemeClr val="tx1">
                    <a:lumMod val="75000"/>
                    <a:lumOff val="25000"/>
                  </a:schemeClr>
                </a:solidFill>
                <a:latin typeface="Geologica"/>
              </a:rPr>
              <a:pPr marL="0" lvl="0" indent="0" algn="ctr">
                <a:spcBef>
                  <a:spcPct val="0"/>
                </a:spcBef>
                <a:spcAft>
                  <a:spcPct val="0"/>
                </a:spcAft>
                <a:buNone/>
              </a:pPr>
              <a:t>Jan. </a:t>
            </a:fld>
            <a:endParaRPr lang="en-GB" sz="600" noProof="0">
              <a:solidFill>
                <a:schemeClr val="tx1">
                  <a:lumMod val="75000"/>
                  <a:lumOff val="25000"/>
                </a:schemeClr>
              </a:solidFill>
              <a:latin typeface="Geologica"/>
            </a:endParaRPr>
          </a:p>
        </p:txBody>
      </p:sp>
      <p:sp>
        <p:nvSpPr>
          <p:cNvPr id="48" name="Text Placeholder 2">
            <a:extLst>
              <a:ext uri="{FF2B5EF4-FFF2-40B4-BE49-F238E27FC236}">
                <a16:creationId xmlns:a16="http://schemas.microsoft.com/office/drawing/2014/main" id="{7CEC4269-1D99-2AD5-E648-59A7BD32F786}"/>
              </a:ext>
            </a:extLst>
          </p:cNvPr>
          <p:cNvSpPr>
            <a:spLocks/>
          </p:cNvSpPr>
          <p:nvPr>
            <p:custDataLst>
              <p:tags r:id="rId15"/>
            </p:custDataLst>
          </p:nvPr>
        </p:nvSpPr>
        <p:spPr bwMode="auto">
          <a:xfrm>
            <a:off x="3812743" y="3957531"/>
            <a:ext cx="1905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678D6560-51B5-494F-B364-E6CCD70A83E7}" type="datetime'J''an.''''''''''''''''''''''''''''''''''-''Feb''''''''.'">
              <a:rPr lang="en-GB" sz="600" noProof="0" smtClean="0">
                <a:solidFill>
                  <a:schemeClr val="tx1">
                    <a:lumMod val="75000"/>
                    <a:lumOff val="25000"/>
                  </a:schemeClr>
                </a:solidFill>
                <a:latin typeface="Geologica"/>
              </a:rPr>
              <a:pPr marL="0" lvl="0" indent="0" algn="ctr">
                <a:spcBef>
                  <a:spcPct val="0"/>
                </a:spcBef>
                <a:spcAft>
                  <a:spcPct val="0"/>
                </a:spcAft>
                <a:buNone/>
              </a:pPr>
              <a:t>Jan.-Feb.</a:t>
            </a:fld>
            <a:endParaRPr lang="en-GB" sz="600" noProof="0">
              <a:solidFill>
                <a:schemeClr val="tx1">
                  <a:lumMod val="75000"/>
                  <a:lumOff val="25000"/>
                </a:schemeClr>
              </a:solidFill>
              <a:latin typeface="Geologica"/>
            </a:endParaRPr>
          </a:p>
        </p:txBody>
      </p:sp>
      <p:cxnSp>
        <p:nvCxnSpPr>
          <p:cNvPr id="49" name="Прямая соединительная линия 48">
            <a:extLst>
              <a:ext uri="{FF2B5EF4-FFF2-40B4-BE49-F238E27FC236}">
                <a16:creationId xmlns:a16="http://schemas.microsoft.com/office/drawing/2014/main" id="{0745A172-4A3E-84B1-B6AB-718586E48E72}"/>
              </a:ext>
            </a:extLst>
          </p:cNvPr>
          <p:cNvCxnSpPr>
            <a:cxnSpLocks/>
          </p:cNvCxnSpPr>
          <p:nvPr/>
        </p:nvCxnSpPr>
        <p:spPr>
          <a:xfrm flipH="1">
            <a:off x="3544455" y="4150394"/>
            <a:ext cx="585156" cy="0"/>
          </a:xfrm>
          <a:prstGeom prst="line">
            <a:avLst/>
          </a:prstGeom>
          <a:ln w="6350">
            <a:solidFill>
              <a:srgbClr val="004F6B"/>
            </a:solidFill>
          </a:ln>
        </p:spPr>
        <p:style>
          <a:lnRef idx="2">
            <a:schemeClr val="accent1"/>
          </a:lnRef>
          <a:fillRef idx="0">
            <a:schemeClr val="accent1"/>
          </a:fillRef>
          <a:effectRef idx="1">
            <a:schemeClr val="accent1"/>
          </a:effectRef>
          <a:fontRef idx="minor">
            <a:schemeClr val="tx1"/>
          </a:fontRef>
        </p:style>
      </p:cxnSp>
      <p:graphicFrame>
        <p:nvGraphicFramePr>
          <p:cNvPr id="51" name="Диаграмма 50">
            <a:extLst>
              <a:ext uri="{FF2B5EF4-FFF2-40B4-BE49-F238E27FC236}">
                <a16:creationId xmlns:a16="http://schemas.microsoft.com/office/drawing/2014/main" id="{BAB90CC4-50D2-A979-A3D9-A90ADF1DC2C8}"/>
              </a:ext>
            </a:extLst>
          </p:cNvPr>
          <p:cNvGraphicFramePr>
            <a:graphicFrameLocks/>
          </p:cNvGraphicFramePr>
          <p:nvPr>
            <p:extLst>
              <p:ext uri="{D42A27DB-BD31-4B8C-83A1-F6EECF244321}">
                <p14:modId xmlns:p14="http://schemas.microsoft.com/office/powerpoint/2010/main" val="2870483542"/>
              </p:ext>
            </p:extLst>
          </p:nvPr>
        </p:nvGraphicFramePr>
        <p:xfrm>
          <a:off x="627298" y="5165499"/>
          <a:ext cx="3528500" cy="1572493"/>
        </p:xfrm>
        <a:graphic>
          <a:graphicData uri="http://schemas.openxmlformats.org/drawingml/2006/chart">
            <c:chart xmlns:c="http://schemas.openxmlformats.org/drawingml/2006/chart" xmlns:r="http://schemas.openxmlformats.org/officeDocument/2006/relationships" r:id="rId35"/>
          </a:graphicData>
        </a:graphic>
      </p:graphicFrame>
      <p:sp>
        <p:nvSpPr>
          <p:cNvPr id="53" name="TextBox 52">
            <a:extLst>
              <a:ext uri="{FF2B5EF4-FFF2-40B4-BE49-F238E27FC236}">
                <a16:creationId xmlns:a16="http://schemas.microsoft.com/office/drawing/2014/main" id="{B7067BAB-CAAE-5E24-E2F8-7B7564F4C38E}"/>
              </a:ext>
            </a:extLst>
          </p:cNvPr>
          <p:cNvSpPr txBox="1"/>
          <p:nvPr/>
        </p:nvSpPr>
        <p:spPr>
          <a:xfrm>
            <a:off x="716410" y="6732811"/>
            <a:ext cx="1453281"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lang="en-GB" sz="600" i="1" noProof="0">
                <a:solidFill>
                  <a:schemeClr val="bg1">
                    <a:lumMod val="65000"/>
                  </a:schemeClr>
                </a:solidFill>
                <a:latin typeface="Geologica"/>
                <a:ea typeface="Calibri"/>
                <a:cs typeface="Arial"/>
                <a:sym typeface="Arial"/>
              </a:rPr>
              <a:t>Source: Bureau of National statistics </a:t>
            </a:r>
            <a:endParaRPr lang="en-GB" sz="600" i="1" noProof="0">
              <a:solidFill>
                <a:schemeClr val="bg1">
                  <a:lumMod val="65000"/>
                </a:schemeClr>
              </a:solidFill>
              <a:latin typeface="Geologica"/>
              <a:ea typeface="Calibri"/>
              <a:cs typeface="Arial"/>
            </a:endParaRPr>
          </a:p>
        </p:txBody>
      </p:sp>
      <p:sp>
        <p:nvSpPr>
          <p:cNvPr id="54" name="Прямоугольник 53">
            <a:extLst>
              <a:ext uri="{FF2B5EF4-FFF2-40B4-BE49-F238E27FC236}">
                <a16:creationId xmlns:a16="http://schemas.microsoft.com/office/drawing/2014/main" id="{C59B1482-4221-9751-3C6C-586A9D7B8915}"/>
              </a:ext>
            </a:extLst>
          </p:cNvPr>
          <p:cNvSpPr/>
          <p:nvPr/>
        </p:nvSpPr>
        <p:spPr>
          <a:xfrm>
            <a:off x="3757483" y="5549983"/>
            <a:ext cx="259328" cy="1252610"/>
          </a:xfrm>
          <a:prstGeom prst="rect">
            <a:avLst/>
          </a:prstGeom>
          <a:noFill/>
          <a:ln w="6350">
            <a:solidFill>
              <a:srgbClr val="008EA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a:latin typeface="Geologica" pitchFamily="2" charset="0"/>
            </a:endParaRPr>
          </a:p>
        </p:txBody>
      </p:sp>
      <p:sp>
        <p:nvSpPr>
          <p:cNvPr id="57" name="TextBox 56">
            <a:extLst>
              <a:ext uri="{FF2B5EF4-FFF2-40B4-BE49-F238E27FC236}">
                <a16:creationId xmlns:a16="http://schemas.microsoft.com/office/drawing/2014/main" id="{B204AB64-2729-E4AD-D55C-585D767FCAB1}"/>
              </a:ext>
            </a:extLst>
          </p:cNvPr>
          <p:cNvSpPr txBox="1"/>
          <p:nvPr/>
        </p:nvSpPr>
        <p:spPr>
          <a:xfrm>
            <a:off x="716410" y="8748292"/>
            <a:ext cx="1462899"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R="0" indent="0" fontAlgn="auto" hangingPunct="0">
              <a:lnSpc>
                <a:spcPct val="100000"/>
              </a:lnSpc>
              <a:spcBef>
                <a:spcPts val="0"/>
              </a:spcBef>
              <a:spcAft>
                <a:spcPts val="0"/>
              </a:spcAft>
              <a:buClrTx/>
              <a:buSzTx/>
              <a:buFontTx/>
              <a:buNone/>
              <a:tabLst/>
            </a:pPr>
            <a:r>
              <a:rPr lang="en-GB" sz="600" i="1" noProof="0">
                <a:solidFill>
                  <a:schemeClr val="bg1">
                    <a:lumMod val="65000"/>
                  </a:schemeClr>
                </a:solidFill>
                <a:latin typeface="Geologica"/>
                <a:ea typeface="Calibri"/>
                <a:cs typeface="Arial"/>
                <a:sym typeface="Arial"/>
              </a:rPr>
              <a:t>Source: National Bank  of Kazakhstan</a:t>
            </a:r>
            <a:endParaRPr lang="en-GB" sz="600" i="1" noProof="0">
              <a:solidFill>
                <a:schemeClr val="bg1">
                  <a:lumMod val="65000"/>
                </a:schemeClr>
              </a:solidFill>
              <a:latin typeface="Geologica"/>
              <a:ea typeface="Calibri"/>
              <a:cs typeface="Arial"/>
            </a:endParaRPr>
          </a:p>
        </p:txBody>
      </p:sp>
      <p:graphicFrame>
        <p:nvGraphicFramePr>
          <p:cNvPr id="58" name="Chart 3">
            <a:extLst>
              <a:ext uri="{FF2B5EF4-FFF2-40B4-BE49-F238E27FC236}">
                <a16:creationId xmlns:a16="http://schemas.microsoft.com/office/drawing/2014/main" id="{784830ED-1187-5B92-55E4-395B62E0CEB9}"/>
              </a:ext>
            </a:extLst>
          </p:cNvPr>
          <p:cNvGraphicFramePr/>
          <p:nvPr>
            <p:custDataLst>
              <p:tags r:id="rId16"/>
            </p:custDataLst>
            <p:extLst>
              <p:ext uri="{D42A27DB-BD31-4B8C-83A1-F6EECF244321}">
                <p14:modId xmlns:p14="http://schemas.microsoft.com/office/powerpoint/2010/main" val="1750659316"/>
              </p:ext>
            </p:extLst>
          </p:nvPr>
        </p:nvGraphicFramePr>
        <p:xfrm>
          <a:off x="733355" y="7632429"/>
          <a:ext cx="3433763" cy="974725"/>
        </p:xfrm>
        <a:graphic>
          <a:graphicData uri="http://schemas.openxmlformats.org/drawingml/2006/chart">
            <c:chart xmlns:c="http://schemas.openxmlformats.org/drawingml/2006/chart" xmlns:r="http://schemas.openxmlformats.org/officeDocument/2006/relationships" r:id="rId36"/>
          </a:graphicData>
        </a:graphic>
      </p:graphicFrame>
      <p:sp>
        <p:nvSpPr>
          <p:cNvPr id="60" name="Text Placeholder 2">
            <a:extLst>
              <a:ext uri="{FF2B5EF4-FFF2-40B4-BE49-F238E27FC236}">
                <a16:creationId xmlns:a16="http://schemas.microsoft.com/office/drawing/2014/main" id="{FAA84721-886D-40D5-9D98-C11B92BDD7AB}"/>
              </a:ext>
            </a:extLst>
          </p:cNvPr>
          <p:cNvSpPr>
            <a:spLocks/>
          </p:cNvSpPr>
          <p:nvPr>
            <p:custDataLst>
              <p:tags r:id="rId17"/>
            </p:custDataLst>
          </p:nvPr>
        </p:nvSpPr>
        <p:spPr bwMode="auto">
          <a:xfrm>
            <a:off x="807968" y="8472217"/>
            <a:ext cx="1968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F4DCFC39-2BF9-49B2-8F30-238DEEA80683}" type="datetime'''''F''''e''''''''''b''''''. ''''''''''''''''''''''''2''''''5'">
              <a:rPr lang="en-GB" sz="700" noProof="0" smtClean="0">
                <a:solidFill>
                  <a:schemeClr val="tx1">
                    <a:lumMod val="75000"/>
                    <a:lumOff val="25000"/>
                  </a:schemeClr>
                </a:solidFill>
                <a:latin typeface="Geologica"/>
              </a:rPr>
              <a:pPr marL="0" lvl="0" indent="0" algn="ctr">
                <a:spcBef>
                  <a:spcPct val="0"/>
                </a:spcBef>
                <a:spcAft>
                  <a:spcPct val="0"/>
                </a:spcAft>
                <a:buNone/>
              </a:pPr>
              <a:t>Feb. 25</a:t>
            </a:fld>
            <a:endParaRPr lang="en-GB" sz="700" noProof="0">
              <a:solidFill>
                <a:schemeClr val="tx1">
                  <a:lumMod val="75000"/>
                  <a:lumOff val="25000"/>
                </a:schemeClr>
              </a:solidFill>
              <a:latin typeface="Geologica"/>
            </a:endParaRPr>
          </a:p>
        </p:txBody>
      </p:sp>
      <p:sp>
        <p:nvSpPr>
          <p:cNvPr id="61" name="Text Placeholder 2">
            <a:extLst>
              <a:ext uri="{FF2B5EF4-FFF2-40B4-BE49-F238E27FC236}">
                <a16:creationId xmlns:a16="http://schemas.microsoft.com/office/drawing/2014/main" id="{4B894B5E-6DF5-1EB8-699D-21BB6CAEEBB6}"/>
              </a:ext>
            </a:extLst>
          </p:cNvPr>
          <p:cNvSpPr>
            <a:spLocks/>
          </p:cNvSpPr>
          <p:nvPr>
            <p:custDataLst>
              <p:tags r:id="rId18"/>
            </p:custDataLst>
          </p:nvPr>
        </p:nvSpPr>
        <p:spPr bwMode="auto">
          <a:xfrm>
            <a:off x="1063555" y="8472217"/>
            <a:ext cx="20320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C7FCA6F9-A105-49DD-95E9-F56B751CE888}" type="datetime'''''''''''''''M''''''''''ar''''''''.'''' ''25'''''''''">
              <a:rPr lang="en-GB" sz="700" noProof="0" smtClean="0">
                <a:solidFill>
                  <a:schemeClr val="tx1">
                    <a:lumMod val="75000"/>
                    <a:lumOff val="25000"/>
                  </a:schemeClr>
                </a:solidFill>
                <a:latin typeface="Geologica"/>
              </a:rPr>
              <a:pPr marL="0" lvl="0" indent="0" algn="ctr">
                <a:spcBef>
                  <a:spcPct val="0"/>
                </a:spcBef>
                <a:spcAft>
                  <a:spcPct val="0"/>
                </a:spcAft>
                <a:buNone/>
              </a:pPr>
              <a:t>Mar. 25</a:t>
            </a:fld>
            <a:endParaRPr lang="en-GB" sz="700" noProof="0">
              <a:solidFill>
                <a:schemeClr val="tx1">
                  <a:lumMod val="75000"/>
                  <a:lumOff val="25000"/>
                </a:schemeClr>
              </a:solidFill>
              <a:latin typeface="Geologica"/>
            </a:endParaRPr>
          </a:p>
        </p:txBody>
      </p:sp>
      <p:sp>
        <p:nvSpPr>
          <p:cNvPr id="62" name="Text Placeholder 2">
            <a:extLst>
              <a:ext uri="{FF2B5EF4-FFF2-40B4-BE49-F238E27FC236}">
                <a16:creationId xmlns:a16="http://schemas.microsoft.com/office/drawing/2014/main" id="{3E852B9F-A156-7490-17FC-A15283B4E3A6}"/>
              </a:ext>
            </a:extLst>
          </p:cNvPr>
          <p:cNvSpPr>
            <a:spLocks/>
          </p:cNvSpPr>
          <p:nvPr>
            <p:custDataLst>
              <p:tags r:id="rId19"/>
            </p:custDataLst>
          </p:nvPr>
        </p:nvSpPr>
        <p:spPr bwMode="auto">
          <a:xfrm>
            <a:off x="1327080" y="8472217"/>
            <a:ext cx="192088"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CC3D2549-2F1A-448C-8F5D-B101CFF22D5E}" type="datetime'''''''''A''''''''''pr''''''''''''''''. ''''''25'">
              <a:rPr lang="en-GB" sz="700" noProof="0" smtClean="0">
                <a:solidFill>
                  <a:schemeClr val="tx1">
                    <a:lumMod val="75000"/>
                    <a:lumOff val="25000"/>
                  </a:schemeClr>
                </a:solidFill>
                <a:latin typeface="Geologica"/>
              </a:rPr>
              <a:pPr marL="0" lvl="0" indent="0" algn="ctr">
                <a:spcBef>
                  <a:spcPct val="0"/>
                </a:spcBef>
                <a:spcAft>
                  <a:spcPct val="0"/>
                </a:spcAft>
                <a:buNone/>
              </a:pPr>
              <a:t>Apr. 25</a:t>
            </a:fld>
            <a:endParaRPr lang="en-GB" sz="700" noProof="0">
              <a:solidFill>
                <a:schemeClr val="tx1">
                  <a:lumMod val="75000"/>
                  <a:lumOff val="25000"/>
                </a:schemeClr>
              </a:solidFill>
              <a:latin typeface="Geologica"/>
            </a:endParaRPr>
          </a:p>
        </p:txBody>
      </p:sp>
      <p:sp>
        <p:nvSpPr>
          <p:cNvPr id="63" name="Text Placeholder 2">
            <a:extLst>
              <a:ext uri="{FF2B5EF4-FFF2-40B4-BE49-F238E27FC236}">
                <a16:creationId xmlns:a16="http://schemas.microsoft.com/office/drawing/2014/main" id="{6DDABADE-D4A2-C9C7-738C-EB07B127BDC0}"/>
              </a:ext>
            </a:extLst>
          </p:cNvPr>
          <p:cNvSpPr>
            <a:spLocks/>
          </p:cNvSpPr>
          <p:nvPr>
            <p:custDataLst>
              <p:tags r:id="rId20"/>
            </p:custDataLst>
          </p:nvPr>
        </p:nvSpPr>
        <p:spPr bwMode="auto">
          <a:xfrm>
            <a:off x="1585843" y="8472217"/>
            <a:ext cx="19050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C36C453B-F76F-4537-AA52-3E0FA2D6A6A3}" type="datetime'''''''''''M''''''''''''''''a''''''''''y'''''''' 2''''''''5'">
              <a:rPr lang="en-GB" sz="700" noProof="0" smtClean="0">
                <a:solidFill>
                  <a:schemeClr val="tx1">
                    <a:lumMod val="75000"/>
                    <a:lumOff val="25000"/>
                  </a:schemeClr>
                </a:solidFill>
                <a:latin typeface="Geologica"/>
              </a:rPr>
              <a:pPr marL="0" lvl="0" indent="0" algn="ctr">
                <a:spcBef>
                  <a:spcPct val="0"/>
                </a:spcBef>
                <a:spcAft>
                  <a:spcPct val="0"/>
                </a:spcAft>
                <a:buNone/>
              </a:pPr>
              <a:t>May 25</a:t>
            </a:fld>
            <a:endParaRPr lang="en-GB" sz="700" noProof="0">
              <a:solidFill>
                <a:schemeClr val="tx1">
                  <a:lumMod val="75000"/>
                  <a:lumOff val="25000"/>
                </a:schemeClr>
              </a:solidFill>
              <a:latin typeface="Geologica"/>
            </a:endParaRPr>
          </a:p>
        </p:txBody>
      </p:sp>
      <p:sp>
        <p:nvSpPr>
          <p:cNvPr id="64" name="Text Placeholder 2">
            <a:extLst>
              <a:ext uri="{FF2B5EF4-FFF2-40B4-BE49-F238E27FC236}">
                <a16:creationId xmlns:a16="http://schemas.microsoft.com/office/drawing/2014/main" id="{38651378-A596-7732-122B-2AC96C7B95A4}"/>
              </a:ext>
            </a:extLst>
          </p:cNvPr>
          <p:cNvSpPr>
            <a:spLocks/>
          </p:cNvSpPr>
          <p:nvPr>
            <p:custDataLst>
              <p:tags r:id="rId21"/>
            </p:custDataLst>
          </p:nvPr>
        </p:nvSpPr>
        <p:spPr bwMode="auto">
          <a:xfrm>
            <a:off x="1844605" y="8472217"/>
            <a:ext cx="188913"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64D7F432-1D8B-45B4-B538-53397416623E}" type="datetime'''''''J''''un''.'''' 2''''''''''5'''''''''''''''">
              <a:rPr lang="en-GB" sz="700" noProof="0" smtClean="0">
                <a:solidFill>
                  <a:schemeClr val="tx1">
                    <a:lumMod val="75000"/>
                    <a:lumOff val="25000"/>
                  </a:schemeClr>
                </a:solidFill>
                <a:latin typeface="Geologica"/>
              </a:rPr>
              <a:pPr marL="0" lvl="0" indent="0" algn="ctr">
                <a:spcBef>
                  <a:spcPct val="0"/>
                </a:spcBef>
                <a:spcAft>
                  <a:spcPct val="0"/>
                </a:spcAft>
                <a:buNone/>
              </a:pPr>
              <a:t>Jun. 25</a:t>
            </a:fld>
            <a:endParaRPr lang="en-GB" sz="700" noProof="0">
              <a:solidFill>
                <a:schemeClr val="tx1">
                  <a:lumMod val="75000"/>
                  <a:lumOff val="25000"/>
                </a:schemeClr>
              </a:solidFill>
              <a:latin typeface="Geologica"/>
            </a:endParaRPr>
          </a:p>
        </p:txBody>
      </p:sp>
      <p:sp>
        <p:nvSpPr>
          <p:cNvPr id="65" name="Text Placeholder 2">
            <a:extLst>
              <a:ext uri="{FF2B5EF4-FFF2-40B4-BE49-F238E27FC236}">
                <a16:creationId xmlns:a16="http://schemas.microsoft.com/office/drawing/2014/main" id="{D67617BB-2B0E-CCD0-06FA-C6B7EC9B828E}"/>
              </a:ext>
            </a:extLst>
          </p:cNvPr>
          <p:cNvSpPr>
            <a:spLocks/>
          </p:cNvSpPr>
          <p:nvPr>
            <p:custDataLst>
              <p:tags r:id="rId22"/>
            </p:custDataLst>
          </p:nvPr>
        </p:nvSpPr>
        <p:spPr bwMode="auto">
          <a:xfrm>
            <a:off x="2117655" y="8472217"/>
            <a:ext cx="1587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997A7637-B64A-4FFC-8909-66526A6CF7AD}" type="datetime'''Jul''''''''''''''''.'''''''' ''''''''''''''''25'''''">
              <a:rPr lang="en-GB" sz="700" noProof="0" smtClean="0">
                <a:solidFill>
                  <a:schemeClr val="tx1">
                    <a:lumMod val="75000"/>
                    <a:lumOff val="25000"/>
                  </a:schemeClr>
                </a:solidFill>
                <a:latin typeface="Geologica"/>
              </a:rPr>
              <a:pPr marL="0" lvl="0" indent="0" algn="ctr">
                <a:spcBef>
                  <a:spcPct val="0"/>
                </a:spcBef>
                <a:spcAft>
                  <a:spcPct val="0"/>
                </a:spcAft>
                <a:buNone/>
              </a:pPr>
              <a:t>Jul. 25</a:t>
            </a:fld>
            <a:endParaRPr lang="en-GB" sz="700" noProof="0">
              <a:solidFill>
                <a:schemeClr val="tx1">
                  <a:lumMod val="75000"/>
                  <a:lumOff val="25000"/>
                </a:schemeClr>
              </a:solidFill>
              <a:latin typeface="Geologica"/>
            </a:endParaRPr>
          </a:p>
        </p:txBody>
      </p:sp>
      <p:sp>
        <p:nvSpPr>
          <p:cNvPr id="66" name="Text Placeholder 2">
            <a:extLst>
              <a:ext uri="{FF2B5EF4-FFF2-40B4-BE49-F238E27FC236}">
                <a16:creationId xmlns:a16="http://schemas.microsoft.com/office/drawing/2014/main" id="{EF567A6D-0D45-097B-9AB0-CCB55BD602FA}"/>
              </a:ext>
            </a:extLst>
          </p:cNvPr>
          <p:cNvSpPr>
            <a:spLocks/>
          </p:cNvSpPr>
          <p:nvPr>
            <p:custDataLst>
              <p:tags r:id="rId23"/>
            </p:custDataLst>
          </p:nvPr>
        </p:nvSpPr>
        <p:spPr bwMode="auto">
          <a:xfrm>
            <a:off x="2351018" y="8472217"/>
            <a:ext cx="206375"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B5D3EB30-5E32-4F3E-8154-5FCBB9BB48F4}" type="datetime'''''''''''''A''u''''''g''''.'''' 2''''''''5'''''''''''''">
              <a:rPr lang="en-GB" sz="700" noProof="0" smtClean="0">
                <a:solidFill>
                  <a:schemeClr val="tx1">
                    <a:lumMod val="75000"/>
                    <a:lumOff val="25000"/>
                  </a:schemeClr>
                </a:solidFill>
                <a:latin typeface="Geologica"/>
              </a:rPr>
              <a:pPr marL="0" lvl="0" indent="0" algn="ctr">
                <a:spcBef>
                  <a:spcPct val="0"/>
                </a:spcBef>
                <a:spcAft>
                  <a:spcPct val="0"/>
                </a:spcAft>
                <a:buNone/>
              </a:pPr>
              <a:t>Aug. 25</a:t>
            </a:fld>
            <a:endParaRPr lang="en-GB" sz="700" noProof="0">
              <a:solidFill>
                <a:schemeClr val="tx1">
                  <a:lumMod val="75000"/>
                  <a:lumOff val="25000"/>
                </a:schemeClr>
              </a:solidFill>
              <a:latin typeface="Geologica"/>
            </a:endParaRPr>
          </a:p>
        </p:txBody>
      </p:sp>
      <p:sp>
        <p:nvSpPr>
          <p:cNvPr id="67" name="Text Placeholder 2">
            <a:extLst>
              <a:ext uri="{FF2B5EF4-FFF2-40B4-BE49-F238E27FC236}">
                <a16:creationId xmlns:a16="http://schemas.microsoft.com/office/drawing/2014/main" id="{E7A3AB69-23D0-CE01-C10D-67C3068F05EE}"/>
              </a:ext>
            </a:extLst>
          </p:cNvPr>
          <p:cNvSpPr>
            <a:spLocks/>
          </p:cNvSpPr>
          <p:nvPr>
            <p:custDataLst>
              <p:tags r:id="rId24"/>
            </p:custDataLst>
          </p:nvPr>
        </p:nvSpPr>
        <p:spPr bwMode="auto">
          <a:xfrm>
            <a:off x="2612955" y="8472217"/>
            <a:ext cx="200025"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4B245E50-369A-4406-AFC7-10E884F230C0}" type="datetime'''''''''''''''S''''''''''''e''''''''p''.'''' 2''''5'''''''">
              <a:rPr lang="en-GB" sz="700" noProof="0" smtClean="0">
                <a:solidFill>
                  <a:schemeClr val="tx1">
                    <a:lumMod val="75000"/>
                    <a:lumOff val="25000"/>
                  </a:schemeClr>
                </a:solidFill>
                <a:latin typeface="Geologica"/>
              </a:rPr>
              <a:pPr marL="0" lvl="0" indent="0" algn="ctr">
                <a:spcBef>
                  <a:spcPct val="0"/>
                </a:spcBef>
                <a:spcAft>
                  <a:spcPct val="0"/>
                </a:spcAft>
                <a:buNone/>
              </a:pPr>
              <a:t>Sep. 25</a:t>
            </a:fld>
            <a:endParaRPr lang="en-GB" sz="700" noProof="0">
              <a:solidFill>
                <a:schemeClr val="tx1">
                  <a:lumMod val="75000"/>
                  <a:lumOff val="25000"/>
                </a:schemeClr>
              </a:solidFill>
              <a:latin typeface="Geologica"/>
            </a:endParaRPr>
          </a:p>
        </p:txBody>
      </p:sp>
      <p:sp>
        <p:nvSpPr>
          <p:cNvPr id="68" name="Text Placeholder 2">
            <a:extLst>
              <a:ext uri="{FF2B5EF4-FFF2-40B4-BE49-F238E27FC236}">
                <a16:creationId xmlns:a16="http://schemas.microsoft.com/office/drawing/2014/main" id="{548C886F-266E-2D26-0080-2B5B3999A3F6}"/>
              </a:ext>
            </a:extLst>
          </p:cNvPr>
          <p:cNvSpPr>
            <a:spLocks/>
          </p:cNvSpPr>
          <p:nvPr>
            <p:custDataLst>
              <p:tags r:id="rId25"/>
            </p:custDataLst>
          </p:nvPr>
        </p:nvSpPr>
        <p:spPr bwMode="auto">
          <a:xfrm>
            <a:off x="2873305" y="8472217"/>
            <a:ext cx="195263"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4A854CD0-82DC-4C16-B98D-583EF3B0FD02}" type="datetime'O''c''t''''''''''''''''''''''.'''''' 25'''''''''''''''">
              <a:rPr lang="en-GB" sz="700" noProof="0" smtClean="0">
                <a:solidFill>
                  <a:schemeClr val="tx1">
                    <a:lumMod val="75000"/>
                    <a:lumOff val="25000"/>
                  </a:schemeClr>
                </a:solidFill>
                <a:latin typeface="Geologica"/>
              </a:rPr>
              <a:pPr marL="0" lvl="0" indent="0" algn="ctr">
                <a:spcBef>
                  <a:spcPct val="0"/>
                </a:spcBef>
                <a:spcAft>
                  <a:spcPct val="0"/>
                </a:spcAft>
                <a:buNone/>
              </a:pPr>
              <a:t>Oct. 25</a:t>
            </a:fld>
            <a:endParaRPr lang="en-GB" sz="700" noProof="0">
              <a:solidFill>
                <a:schemeClr val="tx1">
                  <a:lumMod val="75000"/>
                  <a:lumOff val="25000"/>
                </a:schemeClr>
              </a:solidFill>
              <a:latin typeface="Geologica"/>
            </a:endParaRPr>
          </a:p>
        </p:txBody>
      </p:sp>
      <p:sp>
        <p:nvSpPr>
          <p:cNvPr id="69" name="Text Placeholder 2">
            <a:extLst>
              <a:ext uri="{FF2B5EF4-FFF2-40B4-BE49-F238E27FC236}">
                <a16:creationId xmlns:a16="http://schemas.microsoft.com/office/drawing/2014/main" id="{8CF7637D-565C-20D3-A90F-01FA75A0B456}"/>
              </a:ext>
            </a:extLst>
          </p:cNvPr>
          <p:cNvSpPr>
            <a:spLocks/>
          </p:cNvSpPr>
          <p:nvPr>
            <p:custDataLst>
              <p:tags r:id="rId26"/>
            </p:custDataLst>
          </p:nvPr>
        </p:nvSpPr>
        <p:spPr bwMode="auto">
          <a:xfrm>
            <a:off x="3127305" y="8472217"/>
            <a:ext cx="20320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CDB5BA15-16BD-4888-B3B2-9527BF83C746}" type="datetime'N''''''''''''''''''o''v. ''''''''2''''''''''''5'''''''">
              <a:rPr lang="en-GB" sz="700" noProof="0" smtClean="0">
                <a:solidFill>
                  <a:schemeClr val="tx1">
                    <a:lumMod val="75000"/>
                    <a:lumOff val="25000"/>
                  </a:schemeClr>
                </a:solidFill>
                <a:latin typeface="Geologica"/>
              </a:rPr>
              <a:pPr marL="0" lvl="0" indent="0" algn="ctr">
                <a:spcBef>
                  <a:spcPct val="0"/>
                </a:spcBef>
                <a:spcAft>
                  <a:spcPct val="0"/>
                </a:spcAft>
                <a:buNone/>
              </a:pPr>
              <a:t>Nov. 25</a:t>
            </a:fld>
            <a:endParaRPr lang="en-GB" sz="700" noProof="0">
              <a:solidFill>
                <a:schemeClr val="tx1">
                  <a:lumMod val="75000"/>
                  <a:lumOff val="25000"/>
                </a:schemeClr>
              </a:solidFill>
              <a:latin typeface="Geologica"/>
            </a:endParaRPr>
          </a:p>
        </p:txBody>
      </p:sp>
      <p:sp>
        <p:nvSpPr>
          <p:cNvPr id="70" name="Text Placeholder 2">
            <a:extLst>
              <a:ext uri="{FF2B5EF4-FFF2-40B4-BE49-F238E27FC236}">
                <a16:creationId xmlns:a16="http://schemas.microsoft.com/office/drawing/2014/main" id="{DADECE19-1C46-0762-C77B-88C052B88418}"/>
              </a:ext>
            </a:extLst>
          </p:cNvPr>
          <p:cNvSpPr>
            <a:spLocks/>
          </p:cNvSpPr>
          <p:nvPr>
            <p:custDataLst>
              <p:tags r:id="rId27"/>
            </p:custDataLst>
          </p:nvPr>
        </p:nvSpPr>
        <p:spPr bwMode="auto">
          <a:xfrm>
            <a:off x="3387655" y="8472217"/>
            <a:ext cx="1968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554D119C-C3C3-403C-A35D-D562D396ABE7}" type="datetime'''''''D''''''''ec''''''''''''. ''''2''''''''''''5'''">
              <a:rPr lang="en-GB" sz="700" noProof="0" smtClean="0">
                <a:solidFill>
                  <a:schemeClr val="tx1">
                    <a:lumMod val="75000"/>
                    <a:lumOff val="25000"/>
                  </a:schemeClr>
                </a:solidFill>
                <a:latin typeface="Geologica"/>
              </a:rPr>
              <a:pPr marL="0" lvl="0" indent="0" algn="ctr">
                <a:spcBef>
                  <a:spcPct val="0"/>
                </a:spcBef>
                <a:spcAft>
                  <a:spcPct val="0"/>
                </a:spcAft>
                <a:buNone/>
              </a:pPr>
              <a:t>Dec. 25</a:t>
            </a:fld>
            <a:endParaRPr lang="en-GB" sz="700" noProof="0">
              <a:solidFill>
                <a:schemeClr val="tx1">
                  <a:lumMod val="75000"/>
                  <a:lumOff val="25000"/>
                </a:schemeClr>
              </a:solidFill>
              <a:latin typeface="Geologica"/>
            </a:endParaRPr>
          </a:p>
        </p:txBody>
      </p:sp>
      <p:sp>
        <p:nvSpPr>
          <p:cNvPr id="71" name="Text Placeholder 2">
            <a:extLst>
              <a:ext uri="{FF2B5EF4-FFF2-40B4-BE49-F238E27FC236}">
                <a16:creationId xmlns:a16="http://schemas.microsoft.com/office/drawing/2014/main" id="{92139791-B903-A44F-B95A-C220557A44CA}"/>
              </a:ext>
            </a:extLst>
          </p:cNvPr>
          <p:cNvSpPr>
            <a:spLocks/>
          </p:cNvSpPr>
          <p:nvPr>
            <p:custDataLst>
              <p:tags r:id="rId28"/>
            </p:custDataLst>
          </p:nvPr>
        </p:nvSpPr>
        <p:spPr bwMode="auto">
          <a:xfrm>
            <a:off x="3652768" y="8472217"/>
            <a:ext cx="1841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4DBA4A75-36E1-44B7-ADBC-3BC8F78E58A5}" type="datetime'''''''J''''''''''''''''''''a''''''''n. ''''''''''26'">
              <a:rPr lang="en-GB" sz="700" noProof="0" smtClean="0">
                <a:solidFill>
                  <a:schemeClr val="tx1">
                    <a:lumMod val="75000"/>
                    <a:lumOff val="25000"/>
                  </a:schemeClr>
                </a:solidFill>
                <a:latin typeface="Geologica"/>
              </a:rPr>
              <a:pPr marL="0" lvl="0" indent="0" algn="ctr">
                <a:spcBef>
                  <a:spcPct val="0"/>
                </a:spcBef>
                <a:spcAft>
                  <a:spcPct val="0"/>
                </a:spcAft>
                <a:buNone/>
              </a:pPr>
              <a:t>Jan. 26</a:t>
            </a:fld>
            <a:endParaRPr lang="en-GB" sz="700" noProof="0">
              <a:solidFill>
                <a:schemeClr val="tx1">
                  <a:lumMod val="75000"/>
                  <a:lumOff val="25000"/>
                </a:schemeClr>
              </a:solidFill>
              <a:latin typeface="Geologica"/>
            </a:endParaRPr>
          </a:p>
        </p:txBody>
      </p:sp>
      <p:sp>
        <p:nvSpPr>
          <p:cNvPr id="72" name="Text Placeholder 2">
            <a:extLst>
              <a:ext uri="{FF2B5EF4-FFF2-40B4-BE49-F238E27FC236}">
                <a16:creationId xmlns:a16="http://schemas.microsoft.com/office/drawing/2014/main" id="{49214496-DFFA-0C4D-2DCC-BA36F353FC62}"/>
              </a:ext>
            </a:extLst>
          </p:cNvPr>
          <p:cNvSpPr>
            <a:spLocks/>
          </p:cNvSpPr>
          <p:nvPr>
            <p:custDataLst>
              <p:tags r:id="rId29"/>
            </p:custDataLst>
          </p:nvPr>
        </p:nvSpPr>
        <p:spPr bwMode="auto">
          <a:xfrm>
            <a:off x="3903593" y="8472217"/>
            <a:ext cx="196850" cy="1905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Bef>
                <a:spcPct val="0"/>
              </a:spcBef>
              <a:spcAft>
                <a:spcPct val="0"/>
              </a:spcAft>
              <a:buNone/>
            </a:pPr>
            <a:fld id="{25D0D6E6-40DE-451B-B841-1413779E0AC3}" type="datetime'''''''''F''''''''''''''''''''''''''''e''b.'' 2''''''''''''''5'">
              <a:rPr lang="en-GB" sz="700" noProof="0" smtClean="0">
                <a:solidFill>
                  <a:schemeClr val="tx1">
                    <a:lumMod val="75000"/>
                    <a:lumOff val="25000"/>
                  </a:schemeClr>
                </a:solidFill>
                <a:latin typeface="Geologica"/>
              </a:rPr>
              <a:pPr marL="0" lvl="0" indent="0" algn="ctr">
                <a:spcBef>
                  <a:spcPct val="0"/>
                </a:spcBef>
                <a:spcAft>
                  <a:spcPct val="0"/>
                </a:spcAft>
                <a:buNone/>
              </a:pPr>
              <a:t>Feb. 25</a:t>
            </a:fld>
            <a:endParaRPr lang="en-GB" sz="700" noProof="0">
              <a:solidFill>
                <a:schemeClr val="tx1">
                  <a:lumMod val="75000"/>
                  <a:lumOff val="25000"/>
                </a:schemeClr>
              </a:solidFill>
              <a:latin typeface="Geologica"/>
            </a:endParaRPr>
          </a:p>
        </p:txBody>
      </p:sp>
    </p:spTree>
    <p:extLst>
      <p:ext uri="{BB962C8B-B14F-4D97-AF65-F5344CB8AC3E}">
        <p14:creationId xmlns:p14="http://schemas.microsoft.com/office/powerpoint/2010/main" val="72453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1A33-1A55-26A4-2E6B-8F6BD00CE59B}"/>
            </a:ext>
          </a:extLst>
        </p:cNvPr>
        <p:cNvGrpSpPr/>
        <p:nvPr/>
      </p:nvGrpSpPr>
      <p:grpSpPr>
        <a:xfrm>
          <a:off x="0" y="0"/>
          <a:ext cx="0" cy="0"/>
          <a:chOff x="0" y="0"/>
          <a:chExt cx="0" cy="0"/>
        </a:xfrm>
      </p:grpSpPr>
      <p:sp>
        <p:nvSpPr>
          <p:cNvPr id="7" name="Прямоугольник: скругленные углы 6">
            <a:extLst>
              <a:ext uri="{FF2B5EF4-FFF2-40B4-BE49-F238E27FC236}">
                <a16:creationId xmlns:a16="http://schemas.microsoft.com/office/drawing/2014/main" id="{2E26A43A-FD0B-1EF0-95BB-9CF205190786}"/>
              </a:ext>
            </a:extLst>
          </p:cNvPr>
          <p:cNvSpPr/>
          <p:nvPr/>
        </p:nvSpPr>
        <p:spPr>
          <a:xfrm>
            <a:off x="620713" y="1182159"/>
            <a:ext cx="5741941" cy="915163"/>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Прямоугольник: скругленные углы 5">
            <a:extLst>
              <a:ext uri="{FF2B5EF4-FFF2-40B4-BE49-F238E27FC236}">
                <a16:creationId xmlns:a16="http://schemas.microsoft.com/office/drawing/2014/main" id="{FDF535C0-9731-71C0-43D4-627FD939D8C5}"/>
              </a:ext>
            </a:extLst>
          </p:cNvPr>
          <p:cNvSpPr/>
          <p:nvPr/>
        </p:nvSpPr>
        <p:spPr>
          <a:xfrm>
            <a:off x="620713" y="2186298"/>
            <a:ext cx="5741941" cy="2290101"/>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Прямоугольник: скругленные углы 4">
            <a:extLst>
              <a:ext uri="{FF2B5EF4-FFF2-40B4-BE49-F238E27FC236}">
                <a16:creationId xmlns:a16="http://schemas.microsoft.com/office/drawing/2014/main" id="{1B315519-1844-55FA-280A-D049252335E3}"/>
              </a:ext>
            </a:extLst>
          </p:cNvPr>
          <p:cNvSpPr/>
          <p:nvPr/>
        </p:nvSpPr>
        <p:spPr>
          <a:xfrm>
            <a:off x="620713" y="4559759"/>
            <a:ext cx="5741941" cy="2290101"/>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Прямоугольник: скругленные углы 3">
            <a:extLst>
              <a:ext uri="{FF2B5EF4-FFF2-40B4-BE49-F238E27FC236}">
                <a16:creationId xmlns:a16="http://schemas.microsoft.com/office/drawing/2014/main" id="{79C75121-15BB-788A-8060-85CFEFB9B953}"/>
              </a:ext>
            </a:extLst>
          </p:cNvPr>
          <p:cNvSpPr/>
          <p:nvPr/>
        </p:nvSpPr>
        <p:spPr>
          <a:xfrm>
            <a:off x="620713" y="6931701"/>
            <a:ext cx="5741941" cy="2086887"/>
          </a:xfrm>
          <a:prstGeom prst="roundRect">
            <a:avLst>
              <a:gd name="adj" fmla="val 38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74" name="think-cell data - do not delete" hidden="1">
            <a:extLst>
              <a:ext uri="{FF2B5EF4-FFF2-40B4-BE49-F238E27FC236}">
                <a16:creationId xmlns:a16="http://schemas.microsoft.com/office/drawing/2014/main" id="{5A791915-60BE-A12F-2E0C-0441A2F2D80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3" imgW="395" imgH="394" progId="TCLayout.ActiveDocument.1">
                  <p:embed/>
                </p:oleObj>
              </mc:Choice>
              <mc:Fallback>
                <p:oleObj name="Слайд think-cell" r:id="rId3" imgW="395" imgH="394" progId="TCLayout.ActiveDocument.1">
                  <p:embed/>
                  <p:pic>
                    <p:nvPicPr>
                      <p:cNvPr id="74" name="think-cell data - do not delete" hidden="1">
                        <a:extLst>
                          <a:ext uri="{FF2B5EF4-FFF2-40B4-BE49-F238E27FC236}">
                            <a16:creationId xmlns:a16="http://schemas.microsoft.com/office/drawing/2014/main" id="{5A791915-60BE-A12F-2E0C-0441A2F2D8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Номер слайда 2">
            <a:extLst>
              <a:ext uri="{FF2B5EF4-FFF2-40B4-BE49-F238E27FC236}">
                <a16:creationId xmlns:a16="http://schemas.microsoft.com/office/drawing/2014/main" id="{0570275C-602B-917D-0673-9B99215D504B}"/>
              </a:ext>
            </a:extLst>
          </p:cNvPr>
          <p:cNvSpPr>
            <a:spLocks noGrp="1"/>
          </p:cNvSpPr>
          <p:nvPr>
            <p:ph type="sldNum" sz="quarter" idx="12"/>
          </p:nvPr>
        </p:nvSpPr>
        <p:spPr>
          <a:xfrm>
            <a:off x="4843463" y="8962322"/>
            <a:ext cx="1543050" cy="5274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36C6F-3C70-4EDF-A327-E0F583F522B5}" type="slidenum">
              <a:rPr kumimoji="0" lang="en-GB" sz="800" b="0" i="0" u="none" strike="noStrike" kern="1200" cap="none" spc="0" normalizeH="0" baseline="0" noProof="0" smtClean="0">
                <a:ln>
                  <a:noFill/>
                </a:ln>
                <a:solidFill>
                  <a:prstClr val="black">
                    <a:tint val="82000"/>
                  </a:prstClr>
                </a:solidFill>
                <a:effectLst/>
                <a:uLnTx/>
                <a:uFillTx/>
                <a:latin typeface="Geologica" pitchFamily="2" charset="0"/>
                <a:ea typeface="Calibri" panose="020F050202020403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a:ln>
                <a:noFill/>
              </a:ln>
              <a:solidFill>
                <a:prstClr val="black">
                  <a:tint val="82000"/>
                </a:prstClr>
              </a:solidFill>
              <a:effectLst/>
              <a:uLnTx/>
              <a:uFillTx/>
              <a:latin typeface="Geologica" pitchFamily="2"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DA5FBD-54B5-6D88-A1B8-090AAD5B1664}"/>
              </a:ext>
            </a:extLst>
          </p:cNvPr>
          <p:cNvSpPr txBox="1"/>
          <p:nvPr/>
        </p:nvSpPr>
        <p:spPr>
          <a:xfrm>
            <a:off x="676957" y="2251503"/>
            <a:ext cx="161518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I</a:t>
            </a:r>
            <a:r>
              <a:rPr kumimoji="0" lang="en-GB" sz="11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rPr>
              <a:t>. </a:t>
            </a:r>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CRUDE OIL (BRENT)</a:t>
            </a:r>
          </a:p>
        </p:txBody>
      </p:sp>
      <p:sp>
        <p:nvSpPr>
          <p:cNvPr id="24" name="TextBox 23">
            <a:extLst>
              <a:ext uri="{FF2B5EF4-FFF2-40B4-BE49-F238E27FC236}">
                <a16:creationId xmlns:a16="http://schemas.microsoft.com/office/drawing/2014/main" id="{E5671FF6-459A-E4EE-4FBE-65BE59F32EDD}"/>
              </a:ext>
            </a:extLst>
          </p:cNvPr>
          <p:cNvSpPr txBox="1"/>
          <p:nvPr/>
        </p:nvSpPr>
        <p:spPr>
          <a:xfrm>
            <a:off x="694791" y="4634521"/>
            <a:ext cx="84894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hangingPunct="0"/>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II. </a:t>
            </a:r>
            <a:r>
              <a:rPr lang="en-GB" sz="1100" noProof="0">
                <a:solidFill>
                  <a:srgbClr val="002D58"/>
                </a:solidFill>
                <a:latin typeface="Geologica Light" pitchFamily="2" charset="0"/>
                <a:ea typeface="Calibri" panose="020F0502020204030204" pitchFamily="34" charset="0"/>
                <a:cs typeface="Arial" panose="020B0604020202020204" pitchFamily="34" charset="0"/>
                <a:sym typeface="Arial"/>
              </a:rPr>
              <a:t>COPPER</a:t>
            </a:r>
            <a:endPar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endParaRPr>
          </a:p>
        </p:txBody>
      </p:sp>
      <p:sp>
        <p:nvSpPr>
          <p:cNvPr id="25" name="TextBox 24">
            <a:extLst>
              <a:ext uri="{FF2B5EF4-FFF2-40B4-BE49-F238E27FC236}">
                <a16:creationId xmlns:a16="http://schemas.microsoft.com/office/drawing/2014/main" id="{709091FA-B1C8-3B1C-F993-D2C7B33C5992}"/>
              </a:ext>
            </a:extLst>
          </p:cNvPr>
          <p:cNvSpPr txBox="1"/>
          <p:nvPr/>
        </p:nvSpPr>
        <p:spPr>
          <a:xfrm>
            <a:off x="676957" y="6970296"/>
            <a:ext cx="717502"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100" i="0" u="none" strike="noStrike" cap="none" spc="0" normalizeH="0" baseline="0" noProof="0">
                <a:ln>
                  <a:noFill/>
                </a:ln>
                <a:solidFill>
                  <a:srgbClr val="002D58"/>
                </a:solidFill>
                <a:effectLst/>
                <a:uFillTx/>
                <a:latin typeface="Geologica Light" pitchFamily="2" charset="0"/>
                <a:ea typeface="Calibri" panose="020F0502020204030204" pitchFamily="34" charset="0"/>
                <a:cs typeface="Arial" panose="020B0604020202020204" pitchFamily="34" charset="0"/>
                <a:sym typeface="Arial"/>
              </a:rPr>
              <a:t> III. GOLD</a:t>
            </a:r>
          </a:p>
        </p:txBody>
      </p:sp>
      <p:sp>
        <p:nvSpPr>
          <p:cNvPr id="120" name="TextBox 119">
            <a:extLst>
              <a:ext uri="{FF2B5EF4-FFF2-40B4-BE49-F238E27FC236}">
                <a16:creationId xmlns:a16="http://schemas.microsoft.com/office/drawing/2014/main" id="{7CC265BC-6845-DB5D-6A72-AF823EA91F7A}"/>
              </a:ext>
            </a:extLst>
          </p:cNvPr>
          <p:cNvSpPr txBox="1"/>
          <p:nvPr/>
        </p:nvSpPr>
        <p:spPr>
          <a:xfrm>
            <a:off x="673965" y="1261603"/>
            <a:ext cx="5960268" cy="230832"/>
          </a:xfrm>
          <a:prstGeom prst="rect">
            <a:avLst/>
          </a:prstGeom>
          <a:noFill/>
        </p:spPr>
        <p:txBody>
          <a:bodyPr wrap="square" lIns="91440" tIns="45720" rIns="91440" bIns="45720" anchor="t">
            <a:spAutoFit/>
          </a:bodyPr>
          <a:lstStyle/>
          <a:p>
            <a:pPr algn="just"/>
            <a:r>
              <a:rPr lang="en-GB" sz="900" noProof="0">
                <a:latin typeface="Geologica Light" pitchFamily="2" charset="0"/>
                <a:ea typeface="Calibri"/>
                <a:cs typeface="Arial"/>
              </a:rPr>
              <a:t>KEY TAKEAWAYS</a:t>
            </a:r>
            <a:endParaRPr lang="en-GB" sz="900" noProof="0">
              <a:highlight>
                <a:srgbClr val="FFFFFF"/>
              </a:highlight>
              <a:latin typeface="Geologica Light" pitchFamily="2" charset="0"/>
              <a:ea typeface="Calibri"/>
              <a:cs typeface="Arial"/>
            </a:endParaRPr>
          </a:p>
        </p:txBody>
      </p:sp>
      <p:sp>
        <p:nvSpPr>
          <p:cNvPr id="138" name="TextBox 137">
            <a:extLst>
              <a:ext uri="{FF2B5EF4-FFF2-40B4-BE49-F238E27FC236}">
                <a16:creationId xmlns:a16="http://schemas.microsoft.com/office/drawing/2014/main" id="{DBB03B79-F678-BC0B-0798-B95E3EA475E8}"/>
              </a:ext>
            </a:extLst>
          </p:cNvPr>
          <p:cNvSpPr txBox="1"/>
          <p:nvPr/>
        </p:nvSpPr>
        <p:spPr>
          <a:xfrm>
            <a:off x="688367" y="1440613"/>
            <a:ext cx="181478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GB" sz="800" noProof="0">
                <a:latin typeface="Geologica Thin"/>
                <a:ea typeface="Calibri"/>
                <a:cs typeface="Arial"/>
              </a:rPr>
              <a:t>Commodity prices strengthened in early 2026, with oil rebounding to $</a:t>
            </a:r>
            <a:r>
              <a:rPr lang="en-GB" sz="800">
                <a:latin typeface="Geologica Thin"/>
                <a:ea typeface="Calibri"/>
                <a:cs typeface="Arial"/>
              </a:rPr>
              <a:t>71.1</a:t>
            </a:r>
            <a:r>
              <a:rPr lang="en-GB" sz="800" noProof="0">
                <a:latin typeface="Geologica Thin"/>
                <a:ea typeface="Calibri"/>
                <a:cs typeface="Arial"/>
              </a:rPr>
              <a:t>/</a:t>
            </a:r>
            <a:r>
              <a:rPr lang="en-GB" sz="800" noProof="0" err="1">
                <a:latin typeface="Geologica Thin"/>
                <a:ea typeface="Calibri"/>
                <a:cs typeface="Arial"/>
              </a:rPr>
              <a:t>bbl</a:t>
            </a:r>
            <a:r>
              <a:rPr lang="en-GB" sz="800" noProof="0">
                <a:latin typeface="Geologica Thin"/>
                <a:ea typeface="Calibri"/>
                <a:cs typeface="Arial"/>
              </a:rPr>
              <a:t>, copper </a:t>
            </a:r>
            <a:r>
              <a:rPr lang="en-GB" sz="800">
                <a:latin typeface="Geologica Thin"/>
                <a:ea typeface="Calibri"/>
                <a:cs typeface="Arial"/>
              </a:rPr>
              <a:t>near </a:t>
            </a:r>
            <a:br>
              <a:rPr lang="en-GB" sz="800">
                <a:latin typeface="Geologica Thin"/>
                <a:ea typeface="Calibri"/>
                <a:cs typeface="Arial"/>
              </a:rPr>
            </a:br>
            <a:r>
              <a:rPr lang="en-GB" sz="800">
                <a:latin typeface="Geologica Thin"/>
                <a:ea typeface="Calibri"/>
                <a:cs typeface="Arial"/>
              </a:rPr>
              <a:t>$13000</a:t>
            </a:r>
            <a:r>
              <a:rPr lang="en-GB" sz="800" noProof="0">
                <a:latin typeface="Geologica Thin"/>
                <a:ea typeface="Calibri"/>
                <a:cs typeface="Arial"/>
              </a:rPr>
              <a:t>/t, and gold around $</a:t>
            </a:r>
            <a:r>
              <a:rPr lang="en-GB" sz="800">
                <a:latin typeface="Geologica Thin"/>
                <a:ea typeface="Calibri"/>
                <a:cs typeface="Arial"/>
              </a:rPr>
              <a:t>5020</a:t>
            </a:r>
            <a:r>
              <a:rPr lang="en-GB" sz="800" noProof="0">
                <a:latin typeface="Geologica Thin"/>
                <a:ea typeface="Calibri"/>
                <a:cs typeface="Arial"/>
              </a:rPr>
              <a:t>/oz.</a:t>
            </a:r>
          </a:p>
        </p:txBody>
      </p:sp>
      <p:cxnSp>
        <p:nvCxnSpPr>
          <p:cNvPr id="140" name="Прямая соединительная линия 139">
            <a:extLst>
              <a:ext uri="{FF2B5EF4-FFF2-40B4-BE49-F238E27FC236}">
                <a16:creationId xmlns:a16="http://schemas.microsoft.com/office/drawing/2014/main" id="{CEA95851-BA21-87A8-2FF8-F4D00BF6ECDE}"/>
              </a:ext>
            </a:extLst>
          </p:cNvPr>
          <p:cNvCxnSpPr>
            <a:cxnSpLocks/>
          </p:cNvCxnSpPr>
          <p:nvPr/>
        </p:nvCxnSpPr>
        <p:spPr>
          <a:xfrm flipH="1">
            <a:off x="2503513" y="1446805"/>
            <a:ext cx="0" cy="5792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905CCC66-1427-3EA8-BB4A-0E4671FCF7C5}"/>
              </a:ext>
            </a:extLst>
          </p:cNvPr>
          <p:cNvSpPr txBox="1"/>
          <p:nvPr/>
        </p:nvSpPr>
        <p:spPr>
          <a:xfrm>
            <a:off x="4441848" y="1440613"/>
            <a:ext cx="188232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GB" sz="800" noProof="0">
                <a:latin typeface="Geologica Thin"/>
                <a:ea typeface="Calibri"/>
                <a:cs typeface="Arial"/>
              </a:rPr>
              <a:t>Metals output in Kazakhstan increased, with copper production reaching 48.9 </a:t>
            </a:r>
            <a:r>
              <a:rPr lang="en-GB" sz="800">
                <a:latin typeface="Geologica Thin"/>
                <a:ea typeface="Calibri"/>
                <a:cs typeface="Arial"/>
              </a:rPr>
              <a:t>thousand tonnes </a:t>
            </a:r>
            <a:r>
              <a:rPr lang="en-GB" sz="800" noProof="0">
                <a:latin typeface="Geologica Thin"/>
                <a:ea typeface="Calibri"/>
                <a:cs typeface="Arial"/>
              </a:rPr>
              <a:t>and gold output rising to </a:t>
            </a:r>
            <a:r>
              <a:rPr lang="en-GB" sz="800">
                <a:latin typeface="Geologica Thin"/>
                <a:ea typeface="Calibri"/>
                <a:cs typeface="Arial"/>
              </a:rPr>
              <a:t>9534</a:t>
            </a:r>
            <a:r>
              <a:rPr lang="en-GB" sz="800" noProof="0">
                <a:latin typeface="Geologica Thin"/>
                <a:ea typeface="Calibri"/>
                <a:cs typeface="Arial"/>
              </a:rPr>
              <a:t> kg</a:t>
            </a:r>
            <a:r>
              <a:rPr lang="ru-RU" sz="800" noProof="0">
                <a:latin typeface="Geologica Thin"/>
                <a:ea typeface="Calibri"/>
                <a:cs typeface="Arial"/>
              </a:rPr>
              <a:t>.</a:t>
            </a:r>
            <a:endParaRPr lang="en-GB" sz="800" noProof="0">
              <a:latin typeface="Geologica Thin"/>
              <a:ea typeface="Calibri"/>
              <a:cs typeface="Arial"/>
            </a:endParaRPr>
          </a:p>
        </p:txBody>
      </p:sp>
      <p:cxnSp>
        <p:nvCxnSpPr>
          <p:cNvPr id="143" name="Прямая соединительная линия 142">
            <a:extLst>
              <a:ext uri="{FF2B5EF4-FFF2-40B4-BE49-F238E27FC236}">
                <a16:creationId xmlns:a16="http://schemas.microsoft.com/office/drawing/2014/main" id="{BF53F526-CD2D-8EDB-E066-83E05A157BF0}"/>
              </a:ext>
            </a:extLst>
          </p:cNvPr>
          <p:cNvCxnSpPr>
            <a:cxnSpLocks/>
          </p:cNvCxnSpPr>
          <p:nvPr/>
        </p:nvCxnSpPr>
        <p:spPr>
          <a:xfrm flipH="1">
            <a:off x="4429171" y="1446805"/>
            <a:ext cx="0" cy="5792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630B8A52-D888-E9DC-4E64-B3F624CD2DB9}"/>
              </a:ext>
            </a:extLst>
          </p:cNvPr>
          <p:cNvSpPr txBox="1"/>
          <p:nvPr/>
        </p:nvSpPr>
        <p:spPr>
          <a:xfrm>
            <a:off x="2542240" y="1440613"/>
            <a:ext cx="184820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GB" sz="800" noProof="0">
                <a:latin typeface="Geologica Thin"/>
                <a:ea typeface="Calibri"/>
                <a:cs typeface="Arial"/>
              </a:rPr>
              <a:t>Kazakhstan’s oil production rebounded, reaching 6.8 </a:t>
            </a:r>
            <a:r>
              <a:rPr lang="en-GB" sz="800">
                <a:latin typeface="Geologica Thin"/>
                <a:ea typeface="Calibri"/>
                <a:cs typeface="Arial"/>
              </a:rPr>
              <a:t>million tonnes </a:t>
            </a:r>
            <a:r>
              <a:rPr lang="en-GB" sz="800" noProof="0">
                <a:latin typeface="Geologica Thin"/>
                <a:ea typeface="Calibri"/>
                <a:cs typeface="Arial"/>
              </a:rPr>
              <a:t>in February, up 29% m/m.</a:t>
            </a:r>
          </a:p>
        </p:txBody>
      </p:sp>
      <p:sp>
        <p:nvSpPr>
          <p:cNvPr id="29" name="TextBox 28">
            <a:extLst>
              <a:ext uri="{FF2B5EF4-FFF2-40B4-BE49-F238E27FC236}">
                <a16:creationId xmlns:a16="http://schemas.microsoft.com/office/drawing/2014/main" id="{ACF48905-3941-E8EE-0626-B9AAB1799BED}"/>
              </a:ext>
            </a:extLst>
          </p:cNvPr>
          <p:cNvSpPr txBox="1"/>
          <p:nvPr/>
        </p:nvSpPr>
        <p:spPr>
          <a:xfrm>
            <a:off x="1562100" y="3443734"/>
            <a:ext cx="4675188" cy="6232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marR="0" lvl="0" indent="-171450" defTabSz="914362"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Geologica Thin" pitchFamily="2" charset="0"/>
                <a:cs typeface="Arial" panose="020B0604020202020204" pitchFamily="34" charset="0"/>
              </a:rPr>
              <a:t>Brent crude averaged $71.1/</a:t>
            </a:r>
            <a:r>
              <a:rPr kumimoji="0" lang="en-GB" sz="800" b="0" i="0" u="none" strike="noStrike" kern="1200" cap="none" spc="0" normalizeH="0" baseline="0" noProof="0" err="1">
                <a:ln>
                  <a:noFill/>
                </a:ln>
                <a:solidFill>
                  <a:prstClr val="black"/>
                </a:solidFill>
                <a:effectLst/>
                <a:uLnTx/>
                <a:uFillTx/>
                <a:latin typeface="Geologica Thin" pitchFamily="2" charset="0"/>
                <a:cs typeface="Arial" panose="020B0604020202020204" pitchFamily="34" charset="0"/>
              </a:rPr>
              <a:t>bbl</a:t>
            </a:r>
            <a:r>
              <a:rPr kumimoji="0" lang="en-GB" sz="800" b="0" i="0" u="none" strike="noStrike" kern="1200" cap="none" spc="0" normalizeH="0" baseline="0" noProof="0">
                <a:ln>
                  <a:noFill/>
                </a:ln>
                <a:solidFill>
                  <a:prstClr val="black"/>
                </a:solidFill>
                <a:effectLst/>
                <a:uLnTx/>
                <a:uFillTx/>
                <a:latin typeface="Geologica Thin" pitchFamily="2" charset="0"/>
                <a:cs typeface="Arial" panose="020B0604020202020204" pitchFamily="34" charset="0"/>
              </a:rPr>
              <a:t> in February 2026, recovering from a recent low of $62.7/</a:t>
            </a:r>
            <a:r>
              <a:rPr kumimoji="0" lang="en-GB" sz="800" b="0" i="0" u="none" strike="noStrike" kern="1200" cap="none" spc="0" normalizeH="0" baseline="0" noProof="0" err="1">
                <a:ln>
                  <a:noFill/>
                </a:ln>
                <a:solidFill>
                  <a:prstClr val="black"/>
                </a:solidFill>
                <a:effectLst/>
                <a:uLnTx/>
                <a:uFillTx/>
                <a:latin typeface="Geologica Thin" pitchFamily="2" charset="0"/>
                <a:cs typeface="Arial" panose="020B0604020202020204" pitchFamily="34" charset="0"/>
              </a:rPr>
              <a:t>bbl</a:t>
            </a:r>
            <a:r>
              <a:rPr kumimoji="0" lang="en-GB" sz="800" b="0" i="0" u="none" strike="noStrike" kern="1200" cap="none" spc="0" normalizeH="0" baseline="0" noProof="0">
                <a:ln>
                  <a:noFill/>
                </a:ln>
                <a:solidFill>
                  <a:prstClr val="black"/>
                </a:solidFill>
                <a:effectLst/>
                <a:uLnTx/>
                <a:uFillTx/>
                <a:latin typeface="Geologica Thin" pitchFamily="2" charset="0"/>
                <a:cs typeface="Arial" panose="020B0604020202020204" pitchFamily="34" charset="0"/>
              </a:rPr>
              <a:t> in December 2025 and returning to levels last seen in the summer of 2025.</a:t>
            </a:r>
          </a:p>
          <a:p>
            <a:pPr marL="171450" marR="0" lvl="0" indent="-171450" defTabSz="914362"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Geologica Thin" pitchFamily="2" charset="0"/>
                <a:cs typeface="Arial" panose="020B0604020202020204" pitchFamily="34" charset="0"/>
              </a:rPr>
              <a:t>Crude oil and gas condensate production reached 6.8 million tonnes in February, up 29% m/m from 5.25 million tonnes in January.</a:t>
            </a:r>
            <a:endParaRPr lang="en-GB" sz="800" noProof="0">
              <a:solidFill>
                <a:prstClr val="black"/>
              </a:solidFill>
              <a:latin typeface="Geologica Thin" pitchFamily="2" charset="0"/>
              <a:cs typeface="Arial" panose="020B0604020202020204" pitchFamily="34" charset="0"/>
            </a:endParaRPr>
          </a:p>
        </p:txBody>
      </p:sp>
      <p:sp>
        <p:nvSpPr>
          <p:cNvPr id="33" name="TextBox 32">
            <a:extLst>
              <a:ext uri="{FF2B5EF4-FFF2-40B4-BE49-F238E27FC236}">
                <a16:creationId xmlns:a16="http://schemas.microsoft.com/office/drawing/2014/main" id="{1B0C2FC3-2DCC-9BDE-645F-D9E219AE08A4}"/>
              </a:ext>
            </a:extLst>
          </p:cNvPr>
          <p:cNvSpPr txBox="1"/>
          <p:nvPr/>
        </p:nvSpPr>
        <p:spPr>
          <a:xfrm>
            <a:off x="694791" y="3454334"/>
            <a:ext cx="48667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WORLD</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34" name="TextBox 33">
            <a:extLst>
              <a:ext uri="{FF2B5EF4-FFF2-40B4-BE49-F238E27FC236}">
                <a16:creationId xmlns:a16="http://schemas.microsoft.com/office/drawing/2014/main" id="{D21D27A3-0520-135C-4C30-B175CB5367DD}"/>
              </a:ext>
            </a:extLst>
          </p:cNvPr>
          <p:cNvSpPr txBox="1"/>
          <p:nvPr/>
        </p:nvSpPr>
        <p:spPr>
          <a:xfrm>
            <a:off x="694791" y="3784354"/>
            <a:ext cx="776814"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KAZAKHSTAN</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38" name="TextBox 37">
            <a:extLst>
              <a:ext uri="{FF2B5EF4-FFF2-40B4-BE49-F238E27FC236}">
                <a16:creationId xmlns:a16="http://schemas.microsoft.com/office/drawing/2014/main" id="{2E30FE35-10AA-5B47-95F0-5D15B262D3EB}"/>
              </a:ext>
            </a:extLst>
          </p:cNvPr>
          <p:cNvSpPr txBox="1"/>
          <p:nvPr/>
        </p:nvSpPr>
        <p:spPr>
          <a:xfrm>
            <a:off x="707437" y="2615218"/>
            <a:ext cx="2107891"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 i="1" noProof="0">
                <a:solidFill>
                  <a:schemeClr val="tx1">
                    <a:lumMod val="50000"/>
                    <a:lumOff val="50000"/>
                  </a:schemeClr>
                </a:solidFill>
                <a:latin typeface="Geologica" pitchFamily="2" charset="0"/>
                <a:ea typeface="Calibri" panose="020F0502020204030204" pitchFamily="34" charset="0"/>
                <a:cs typeface="Arial" panose="020B0604020202020204" pitchFamily="34" charset="0"/>
              </a:rPr>
              <a:t>$/bbl, monthly averages</a:t>
            </a:r>
          </a:p>
        </p:txBody>
      </p:sp>
      <p:sp>
        <p:nvSpPr>
          <p:cNvPr id="41" name="TextBox 40">
            <a:extLst>
              <a:ext uri="{FF2B5EF4-FFF2-40B4-BE49-F238E27FC236}">
                <a16:creationId xmlns:a16="http://schemas.microsoft.com/office/drawing/2014/main" id="{DDC49973-488E-655E-01EE-03401D2178F6}"/>
              </a:ext>
            </a:extLst>
          </p:cNvPr>
          <p:cNvSpPr txBox="1"/>
          <p:nvPr/>
        </p:nvSpPr>
        <p:spPr>
          <a:xfrm>
            <a:off x="722677" y="2446825"/>
            <a:ext cx="3775074" cy="215444"/>
          </a:xfrm>
          <a:prstGeom prst="rect">
            <a:avLst/>
          </a:prstGeom>
          <a:noFill/>
        </p:spPr>
        <p:txBody>
          <a:bodyPr wrap="square">
            <a:spAutoFit/>
          </a:bodyPr>
          <a:lstStyle/>
          <a:p>
            <a:pPr hangingPunct="0"/>
            <a:r>
              <a:rPr lang="en-GB" sz="800" noProof="0">
                <a:latin typeface="Geologica Light" pitchFamily="2" charset="0"/>
                <a:ea typeface="Calibri" panose="020F0502020204030204" pitchFamily="34" charset="0"/>
                <a:cs typeface="Arial" panose="020B0604020202020204" pitchFamily="34" charset="0"/>
                <a:sym typeface="Arial"/>
              </a:rPr>
              <a:t>Graph 4.</a:t>
            </a:r>
            <a:r>
              <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rPr>
              <a:t> </a:t>
            </a:r>
            <a:r>
              <a:rPr lang="en-GB" sz="800" noProof="0">
                <a:latin typeface="Geologica Light" pitchFamily="2" charset="0"/>
                <a:ea typeface="Calibri" panose="020F0502020204030204" pitchFamily="34" charset="0"/>
                <a:cs typeface="Arial" panose="020B0604020202020204" pitchFamily="34" charset="0"/>
                <a:sym typeface="Arial"/>
              </a:rPr>
              <a:t>Brent price</a:t>
            </a:r>
          </a:p>
        </p:txBody>
      </p:sp>
      <p:sp>
        <p:nvSpPr>
          <p:cNvPr id="49" name="TextBox 48">
            <a:extLst>
              <a:ext uri="{FF2B5EF4-FFF2-40B4-BE49-F238E27FC236}">
                <a16:creationId xmlns:a16="http://schemas.microsoft.com/office/drawing/2014/main" id="{33CB6D69-ED0C-4F29-CD69-8B021B003DA0}"/>
              </a:ext>
            </a:extLst>
          </p:cNvPr>
          <p:cNvSpPr txBox="1"/>
          <p:nvPr/>
        </p:nvSpPr>
        <p:spPr>
          <a:xfrm>
            <a:off x="1564427" y="5858060"/>
            <a:ext cx="4762070" cy="746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71450" lvl="0" indent="-171450" defTabSz="914362">
              <a:spcAft>
                <a:spcPts val="300"/>
              </a:spcAft>
              <a:buFont typeface="Arial" panose="020B0604020202020204" pitchFamily="34" charset="0"/>
              <a:buChar char="•"/>
              <a:defRPr/>
            </a:pPr>
            <a:r>
              <a:rPr lang="en-US" sz="800">
                <a:solidFill>
                  <a:prstClr val="black"/>
                </a:solidFill>
                <a:latin typeface="Geologica Thin"/>
                <a:cs typeface="Arial"/>
              </a:rPr>
              <a:t>Copper prices averaged $12951/mt in February 2026, slightly below January levels, marking a 38.8% increase from $9331/mt a year earlier.</a:t>
            </a:r>
            <a:endParaRPr lang="ru-RU" sz="800">
              <a:solidFill>
                <a:prstClr val="black"/>
              </a:solidFill>
              <a:cs typeface="Arial"/>
            </a:endParaRPr>
          </a:p>
          <a:p>
            <a:pPr marL="171450" indent="-171450" defTabSz="914362">
              <a:spcAft>
                <a:spcPts val="300"/>
              </a:spcAft>
              <a:buFont typeface="Arial" panose="020B0604020202020204" pitchFamily="34" charset="0"/>
              <a:buChar char="•"/>
              <a:defRPr/>
            </a:pPr>
            <a:r>
              <a:rPr lang="en-GB" sz="800" noProof="0">
                <a:solidFill>
                  <a:prstClr val="black"/>
                </a:solidFill>
                <a:latin typeface="Geologica Thin"/>
                <a:cs typeface="Arial"/>
              </a:rPr>
              <a:t>Copper content in copper concentrate production reached 48.9 thousand tonnes in February (+9.2% m/m).  The Ministry of Industry plans to grow copper output </a:t>
            </a:r>
            <a:r>
              <a:rPr lang="en-GB" sz="800">
                <a:solidFill>
                  <a:prstClr val="black"/>
                </a:solidFill>
                <a:latin typeface="Geologica Thin"/>
                <a:cs typeface="Arial"/>
              </a:rPr>
              <a:t>to </a:t>
            </a:r>
            <a:r>
              <a:rPr lang="en-GB" sz="800">
                <a:solidFill>
                  <a:prstClr val="black"/>
                </a:solidFill>
                <a:latin typeface="Geologica Thin"/>
                <a:ea typeface="+mn-lt"/>
                <a:cs typeface="Arial"/>
              </a:rPr>
              <a:t>502.1 thousand tonnes</a:t>
            </a:r>
            <a:r>
              <a:rPr lang="en-GB" sz="800">
                <a:solidFill>
                  <a:prstClr val="black"/>
                </a:solidFill>
                <a:latin typeface="Geologica Thin"/>
                <a:cs typeface="Arial"/>
              </a:rPr>
              <a:t> </a:t>
            </a:r>
            <a:r>
              <a:rPr lang="en-GB" sz="800" noProof="0">
                <a:solidFill>
                  <a:prstClr val="black"/>
                </a:solidFill>
                <a:latin typeface="Geologica Thin"/>
                <a:cs typeface="Arial"/>
              </a:rPr>
              <a:t>in 2026 (+6.6%), driven by the launch of new producers: </a:t>
            </a:r>
            <a:r>
              <a:rPr lang="en-GB" sz="800" noProof="0" err="1">
                <a:solidFill>
                  <a:prstClr val="black"/>
                </a:solidFill>
                <a:latin typeface="Geologica Thin"/>
                <a:cs typeface="Arial"/>
              </a:rPr>
              <a:t>Shagala</a:t>
            </a:r>
            <a:r>
              <a:rPr lang="en-GB" sz="800" noProof="0">
                <a:solidFill>
                  <a:prstClr val="black"/>
                </a:solidFill>
                <a:latin typeface="Geologica Thin"/>
                <a:cs typeface="Arial"/>
              </a:rPr>
              <a:t> Mining, BMT Holding, Kyzyl </a:t>
            </a:r>
            <a:r>
              <a:rPr lang="en-GB" sz="800" noProof="0" err="1">
                <a:solidFill>
                  <a:prstClr val="black"/>
                </a:solidFill>
                <a:latin typeface="Geologica Thin"/>
                <a:cs typeface="Arial"/>
              </a:rPr>
              <a:t>Aray</a:t>
            </a:r>
            <a:r>
              <a:rPr lang="en-GB" sz="800" noProof="0">
                <a:solidFill>
                  <a:prstClr val="black"/>
                </a:solidFill>
                <a:latin typeface="Geologica Thin"/>
                <a:cs typeface="Arial"/>
              </a:rPr>
              <a:t> Copper. </a:t>
            </a:r>
            <a:endParaRPr lang="en-GB" sz="800">
              <a:solidFill>
                <a:prstClr val="black"/>
              </a:solidFill>
              <a:latin typeface="Geologica Thin"/>
              <a:cs typeface="Arial"/>
            </a:endParaRPr>
          </a:p>
        </p:txBody>
      </p:sp>
      <p:sp>
        <p:nvSpPr>
          <p:cNvPr id="50" name="TextBox 49">
            <a:extLst>
              <a:ext uri="{FF2B5EF4-FFF2-40B4-BE49-F238E27FC236}">
                <a16:creationId xmlns:a16="http://schemas.microsoft.com/office/drawing/2014/main" id="{4E27ADB4-E098-4759-EC46-09237CE8542E}"/>
              </a:ext>
            </a:extLst>
          </p:cNvPr>
          <p:cNvSpPr txBox="1"/>
          <p:nvPr/>
        </p:nvSpPr>
        <p:spPr>
          <a:xfrm>
            <a:off x="694791" y="5899711"/>
            <a:ext cx="48667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WORLD</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51" name="TextBox 50">
            <a:extLst>
              <a:ext uri="{FF2B5EF4-FFF2-40B4-BE49-F238E27FC236}">
                <a16:creationId xmlns:a16="http://schemas.microsoft.com/office/drawing/2014/main" id="{47482995-5BAB-0423-C3AA-DD24D9696934}"/>
              </a:ext>
            </a:extLst>
          </p:cNvPr>
          <p:cNvSpPr txBox="1"/>
          <p:nvPr/>
        </p:nvSpPr>
        <p:spPr>
          <a:xfrm>
            <a:off x="694791" y="6200723"/>
            <a:ext cx="776814"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KAZAKHSTAN</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54" name="TextBox 53">
            <a:extLst>
              <a:ext uri="{FF2B5EF4-FFF2-40B4-BE49-F238E27FC236}">
                <a16:creationId xmlns:a16="http://schemas.microsoft.com/office/drawing/2014/main" id="{30F776A8-62DB-18EF-A81A-CE6920A205EE}"/>
              </a:ext>
            </a:extLst>
          </p:cNvPr>
          <p:cNvSpPr txBox="1"/>
          <p:nvPr/>
        </p:nvSpPr>
        <p:spPr>
          <a:xfrm>
            <a:off x="707437" y="4955569"/>
            <a:ext cx="2107891"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 i="1" noProof="0">
                <a:solidFill>
                  <a:schemeClr val="tx1">
                    <a:lumMod val="50000"/>
                    <a:lumOff val="50000"/>
                  </a:schemeClr>
                </a:solidFill>
                <a:latin typeface="Geologica Thin" pitchFamily="2" charset="0"/>
                <a:ea typeface="Calibri" panose="020F0502020204030204" pitchFamily="34" charset="0"/>
                <a:cs typeface="Arial" panose="020B0604020202020204" pitchFamily="34" charset="0"/>
              </a:rPr>
              <a:t>$/mt, monthly averages</a:t>
            </a:r>
          </a:p>
        </p:txBody>
      </p:sp>
      <p:sp>
        <p:nvSpPr>
          <p:cNvPr id="56" name="TextBox 55">
            <a:extLst>
              <a:ext uri="{FF2B5EF4-FFF2-40B4-BE49-F238E27FC236}">
                <a16:creationId xmlns:a16="http://schemas.microsoft.com/office/drawing/2014/main" id="{46CE28CF-1430-79F8-74CD-918E348E47F3}"/>
              </a:ext>
            </a:extLst>
          </p:cNvPr>
          <p:cNvSpPr txBox="1"/>
          <p:nvPr/>
        </p:nvSpPr>
        <p:spPr>
          <a:xfrm>
            <a:off x="722677" y="4808452"/>
            <a:ext cx="3775074" cy="215444"/>
          </a:xfrm>
          <a:prstGeom prst="rect">
            <a:avLst/>
          </a:prstGeom>
          <a:noFill/>
        </p:spPr>
        <p:txBody>
          <a:bodyPr wrap="square">
            <a:spAutoFit/>
          </a:bodyPr>
          <a:lstStyle/>
          <a:p>
            <a:pPr hangingPunct="0"/>
            <a:r>
              <a:rPr lang="en-GB" sz="800" noProof="0">
                <a:latin typeface="Geologica Light" pitchFamily="2" charset="0"/>
                <a:ea typeface="Calibri" panose="020F0502020204030204" pitchFamily="34" charset="0"/>
                <a:cs typeface="Arial" panose="020B0604020202020204" pitchFamily="34" charset="0"/>
                <a:sym typeface="Arial"/>
              </a:rPr>
              <a:t>Graph 5. Copper Prices</a:t>
            </a:r>
          </a:p>
        </p:txBody>
      </p:sp>
      <p:sp>
        <p:nvSpPr>
          <p:cNvPr id="60" name="TextBox 59">
            <a:extLst>
              <a:ext uri="{FF2B5EF4-FFF2-40B4-BE49-F238E27FC236}">
                <a16:creationId xmlns:a16="http://schemas.microsoft.com/office/drawing/2014/main" id="{45B7473A-3594-D761-78AA-59B2791271E5}"/>
              </a:ext>
            </a:extLst>
          </p:cNvPr>
          <p:cNvSpPr txBox="1"/>
          <p:nvPr/>
        </p:nvSpPr>
        <p:spPr>
          <a:xfrm>
            <a:off x="1562099" y="8179561"/>
            <a:ext cx="4762070" cy="6232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71450" indent="-171450" defTabSz="914362">
              <a:spcAft>
                <a:spcPts val="300"/>
              </a:spcAft>
              <a:buFont typeface="Arial" panose="020B0604020202020204" pitchFamily="34" charset="0"/>
              <a:buChar char="•"/>
              <a:defRPr/>
            </a:pPr>
            <a:r>
              <a:rPr lang="en-US" sz="800" noProof="0">
                <a:solidFill>
                  <a:prstClr val="black"/>
                </a:solidFill>
                <a:latin typeface="Geologica Thin"/>
                <a:cs typeface="Arial"/>
              </a:rPr>
              <a:t>Gold prices averaged $</a:t>
            </a:r>
            <a:r>
              <a:rPr lang="en-US" sz="800">
                <a:solidFill>
                  <a:prstClr val="black"/>
                </a:solidFill>
                <a:latin typeface="Geologica Thin"/>
                <a:cs typeface="Arial"/>
              </a:rPr>
              <a:t>5020</a:t>
            </a:r>
            <a:r>
              <a:rPr lang="en-US" sz="800" noProof="0">
                <a:solidFill>
                  <a:prstClr val="black"/>
                </a:solidFill>
                <a:latin typeface="Geologica Thin"/>
                <a:cs typeface="Arial"/>
              </a:rPr>
              <a:t>/oz in February 2026, up 73% y/y from $</a:t>
            </a:r>
            <a:r>
              <a:rPr lang="en-US" sz="800">
                <a:solidFill>
                  <a:prstClr val="black"/>
                </a:solidFill>
                <a:latin typeface="Geologica Thin"/>
                <a:cs typeface="Arial"/>
              </a:rPr>
              <a:t>2895</a:t>
            </a:r>
            <a:r>
              <a:rPr lang="en-US" sz="800" noProof="0">
                <a:solidFill>
                  <a:prstClr val="black"/>
                </a:solidFill>
                <a:latin typeface="Geologica Thin"/>
                <a:cs typeface="Arial"/>
              </a:rPr>
              <a:t>/oz recorded in the same period last year.</a:t>
            </a:r>
            <a:endParaRPr lang="en-GB" sz="800">
              <a:solidFill>
                <a:prstClr val="black"/>
              </a:solidFill>
              <a:latin typeface="Geologica Thin"/>
              <a:cs typeface="Arial"/>
            </a:endParaRPr>
          </a:p>
          <a:p>
            <a:pPr marL="171450" indent="-171450" defTabSz="914362">
              <a:spcAft>
                <a:spcPts val="300"/>
              </a:spcAft>
              <a:buFont typeface="Arial" panose="020B0604020202020204" pitchFamily="34" charset="0"/>
              <a:buChar char="•"/>
              <a:defRPr/>
            </a:pPr>
            <a:r>
              <a:rPr lang="en-GB" sz="800" noProof="0">
                <a:solidFill>
                  <a:prstClr val="black"/>
                </a:solidFill>
                <a:latin typeface="Geologica Thin"/>
                <a:cs typeface="Arial"/>
              </a:rPr>
              <a:t>Production of unwrought and semi-manufactured gold reached </a:t>
            </a:r>
            <a:r>
              <a:rPr lang="en-GB" sz="800">
                <a:solidFill>
                  <a:prstClr val="black"/>
                </a:solidFill>
                <a:latin typeface="Geologica Thin"/>
                <a:cs typeface="Arial"/>
              </a:rPr>
              <a:t>9534</a:t>
            </a:r>
            <a:r>
              <a:rPr lang="en-GB" sz="800" noProof="0">
                <a:solidFill>
                  <a:prstClr val="black"/>
                </a:solidFill>
                <a:latin typeface="Geologica Thin"/>
                <a:cs typeface="Arial"/>
              </a:rPr>
              <a:t> kg in February, up 23.6% m/m from </a:t>
            </a:r>
            <a:r>
              <a:rPr lang="en-GB" sz="800">
                <a:solidFill>
                  <a:prstClr val="black"/>
                </a:solidFill>
                <a:latin typeface="Geologica Thin"/>
                <a:cs typeface="Arial"/>
              </a:rPr>
              <a:t>7715</a:t>
            </a:r>
            <a:r>
              <a:rPr lang="en-GB" sz="800" noProof="0">
                <a:solidFill>
                  <a:prstClr val="black"/>
                </a:solidFill>
                <a:latin typeface="Geologica Thin"/>
                <a:cs typeface="Arial"/>
              </a:rPr>
              <a:t> kg in January.</a:t>
            </a:r>
            <a:endParaRPr lang="en-GB" sz="800">
              <a:solidFill>
                <a:prstClr val="black"/>
              </a:solidFill>
            </a:endParaRPr>
          </a:p>
        </p:txBody>
      </p:sp>
      <p:sp>
        <p:nvSpPr>
          <p:cNvPr id="61" name="TextBox 60">
            <a:extLst>
              <a:ext uri="{FF2B5EF4-FFF2-40B4-BE49-F238E27FC236}">
                <a16:creationId xmlns:a16="http://schemas.microsoft.com/office/drawing/2014/main" id="{AF934878-7000-7568-C993-253D6A1282A3}"/>
              </a:ext>
            </a:extLst>
          </p:cNvPr>
          <p:cNvSpPr txBox="1"/>
          <p:nvPr/>
        </p:nvSpPr>
        <p:spPr>
          <a:xfrm>
            <a:off x="694791" y="8177493"/>
            <a:ext cx="48667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WORLD</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62" name="TextBox 61">
            <a:extLst>
              <a:ext uri="{FF2B5EF4-FFF2-40B4-BE49-F238E27FC236}">
                <a16:creationId xmlns:a16="http://schemas.microsoft.com/office/drawing/2014/main" id="{7188508A-FCC0-187B-0075-08EF041DE33D}"/>
              </a:ext>
            </a:extLst>
          </p:cNvPr>
          <p:cNvSpPr txBox="1"/>
          <p:nvPr/>
        </p:nvSpPr>
        <p:spPr>
          <a:xfrm>
            <a:off x="694791" y="8429697"/>
            <a:ext cx="776814"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800" noProof="0">
                <a:latin typeface="Geologica Light" pitchFamily="2" charset="0"/>
                <a:ea typeface="Calibri" panose="020F0502020204030204" pitchFamily="34" charset="0"/>
                <a:cs typeface="Arial" panose="020B0604020202020204" pitchFamily="34" charset="0"/>
                <a:sym typeface="Arial"/>
              </a:rPr>
              <a:t>KAZAKHSTAN</a:t>
            </a:r>
            <a:endParaRPr kumimoji="0" lang="en-GB" sz="800" i="0" u="none" strike="noStrike" cap="none" spc="0" normalizeH="0" baseline="0" noProof="0">
              <a:ln>
                <a:noFill/>
              </a:ln>
              <a:effectLst/>
              <a:uFillTx/>
              <a:latin typeface="Geologica Light" pitchFamily="2" charset="0"/>
              <a:ea typeface="Calibri" panose="020F0502020204030204" pitchFamily="34" charset="0"/>
              <a:cs typeface="Arial" panose="020B0604020202020204" pitchFamily="34" charset="0"/>
              <a:sym typeface="Arial"/>
            </a:endParaRPr>
          </a:p>
        </p:txBody>
      </p:sp>
      <p:sp>
        <p:nvSpPr>
          <p:cNvPr id="63" name="TextBox 62">
            <a:extLst>
              <a:ext uri="{FF2B5EF4-FFF2-40B4-BE49-F238E27FC236}">
                <a16:creationId xmlns:a16="http://schemas.microsoft.com/office/drawing/2014/main" id="{4CB8F49D-B357-F662-9D21-C1CBE03395FF}"/>
              </a:ext>
            </a:extLst>
          </p:cNvPr>
          <p:cNvSpPr txBox="1"/>
          <p:nvPr/>
        </p:nvSpPr>
        <p:spPr>
          <a:xfrm>
            <a:off x="707437" y="7336137"/>
            <a:ext cx="2107891"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 i="1" noProof="0">
                <a:solidFill>
                  <a:schemeClr val="tx1">
                    <a:lumMod val="50000"/>
                    <a:lumOff val="50000"/>
                  </a:schemeClr>
                </a:solidFill>
                <a:latin typeface="Geologica Thin" pitchFamily="2" charset="0"/>
                <a:ea typeface="Calibri" panose="020F0502020204030204" pitchFamily="34" charset="0"/>
                <a:cs typeface="Arial" panose="020B0604020202020204" pitchFamily="34" charset="0"/>
              </a:rPr>
              <a:t>$/troy oz, monthly averages</a:t>
            </a:r>
          </a:p>
        </p:txBody>
      </p:sp>
      <p:sp>
        <p:nvSpPr>
          <p:cNvPr id="64" name="TextBox 63">
            <a:extLst>
              <a:ext uri="{FF2B5EF4-FFF2-40B4-BE49-F238E27FC236}">
                <a16:creationId xmlns:a16="http://schemas.microsoft.com/office/drawing/2014/main" id="{4694A28A-AECC-ABAC-10EE-9548497D1669}"/>
              </a:ext>
            </a:extLst>
          </p:cNvPr>
          <p:cNvSpPr txBox="1"/>
          <p:nvPr/>
        </p:nvSpPr>
        <p:spPr>
          <a:xfrm>
            <a:off x="722677" y="7180066"/>
            <a:ext cx="3775074" cy="215444"/>
          </a:xfrm>
          <a:prstGeom prst="rect">
            <a:avLst/>
          </a:prstGeom>
          <a:noFill/>
        </p:spPr>
        <p:txBody>
          <a:bodyPr wrap="square">
            <a:spAutoFit/>
          </a:bodyPr>
          <a:lstStyle/>
          <a:p>
            <a:pPr hangingPunct="0"/>
            <a:r>
              <a:rPr lang="en-GB" sz="800" noProof="0">
                <a:latin typeface="Geologica Light" pitchFamily="2" charset="0"/>
                <a:ea typeface="Calibri" panose="020F0502020204030204" pitchFamily="34" charset="0"/>
                <a:cs typeface="Arial" panose="020B0604020202020204" pitchFamily="34" charset="0"/>
                <a:sym typeface="Arial"/>
              </a:rPr>
              <a:t>Graph 6. Gold price</a:t>
            </a:r>
          </a:p>
        </p:txBody>
      </p:sp>
      <p:sp>
        <p:nvSpPr>
          <p:cNvPr id="16" name="Дата 1">
            <a:extLst>
              <a:ext uri="{FF2B5EF4-FFF2-40B4-BE49-F238E27FC236}">
                <a16:creationId xmlns:a16="http://schemas.microsoft.com/office/drawing/2014/main" id="{48A14854-C371-C7F0-BC3A-31488E0A72A7}"/>
              </a:ext>
            </a:extLst>
          </p:cNvPr>
          <p:cNvSpPr>
            <a:spLocks noGrp="1"/>
          </p:cNvSpPr>
          <p:nvPr>
            <p:ph type="dt" sz="half" idx="10"/>
          </p:nvPr>
        </p:nvSpPr>
        <p:spPr>
          <a:xfrm>
            <a:off x="509517" y="9141486"/>
            <a:ext cx="618528" cy="1750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8C56A-511F-43E5-9BE0-51C739458667}" type="datetime7">
              <a:rPr kumimoji="0" lang="en-GB" sz="800" b="0" i="0" u="none" strike="noStrike" kern="1200" cap="none" spc="0" normalizeH="0" baseline="0" noProof="0" smtClean="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Mar-26</a:t>
            </a:fld>
            <a:endParaRPr kumimoji="0" lang="en-GB" sz="800" b="0" i="0" u="none" strike="noStrike" kern="1200" cap="none" spc="0" normalizeH="0" baseline="0" noProof="0">
              <a:ln>
                <a:noFill/>
              </a:ln>
              <a:solidFill>
                <a:prstClr val="black">
                  <a:tint val="82000"/>
                </a:prstClr>
              </a:solidFill>
              <a:effectLst/>
              <a:uLnTx/>
              <a:uFillTx/>
              <a:latin typeface="Geologica Light" pitchFamily="2"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B9D411C4-CE9E-32C2-CA98-1A4475960DDA}"/>
              </a:ext>
            </a:extLst>
          </p:cNvPr>
          <p:cNvSpPr txBox="1"/>
          <p:nvPr/>
        </p:nvSpPr>
        <p:spPr>
          <a:xfrm>
            <a:off x="524125" y="537391"/>
            <a:ext cx="4166306" cy="505972"/>
          </a:xfrm>
          <a:prstGeom prst="rect">
            <a:avLst/>
          </a:prstGeom>
          <a:noFill/>
        </p:spPr>
        <p:txBody>
          <a:bodyPr wrap="square" rtlCol="0">
            <a:spAutoFit/>
          </a:bodyPr>
          <a:lstStyle/>
          <a:p>
            <a:pPr defTabSz="914408">
              <a:lnSpc>
                <a:spcPct val="120000"/>
              </a:lnSpc>
              <a:defRPr/>
            </a:pPr>
            <a:r>
              <a:rPr kumimoji="0" lang="en-GB" sz="2400" i="0" u="none" strike="noStrike" kern="1200" cap="none" spc="0" normalizeH="0" baseline="0" noProof="0">
                <a:ln>
                  <a:noFill/>
                </a:ln>
                <a:solidFill>
                  <a:srgbClr val="ED6B1C"/>
                </a:solidFill>
                <a:effectLst/>
                <a:uLnTx/>
                <a:uFillTx/>
                <a:latin typeface="Geologica Light" pitchFamily="2" charset="0"/>
                <a:ea typeface="Calibri" panose="020F0502020204030204" pitchFamily="34" charset="0"/>
                <a:cs typeface="Arial" panose="020B0604020202020204" pitchFamily="34" charset="0"/>
              </a:rPr>
              <a:t>2 | </a:t>
            </a:r>
            <a:r>
              <a:rPr lang="en-GB" sz="2400" noProof="0">
                <a:solidFill>
                  <a:srgbClr val="ED6B1C"/>
                </a:solidFill>
                <a:latin typeface="Geologica Light" pitchFamily="2" charset="0"/>
                <a:ea typeface="Calibri" panose="020F0502020204030204" pitchFamily="34" charset="0"/>
                <a:cs typeface="Arial" panose="020B0604020202020204" pitchFamily="34" charset="0"/>
              </a:rPr>
              <a:t>Commodities</a:t>
            </a:r>
          </a:p>
        </p:txBody>
      </p:sp>
      <p:pic>
        <p:nvPicPr>
          <p:cNvPr id="17" name="Рисунок 16">
            <a:extLst>
              <a:ext uri="{FF2B5EF4-FFF2-40B4-BE49-F238E27FC236}">
                <a16:creationId xmlns:a16="http://schemas.microsoft.com/office/drawing/2014/main" id="{2211D149-3842-160A-A5D4-15DBB989E6F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66525" y="315711"/>
            <a:ext cx="1031002" cy="461803"/>
          </a:xfrm>
          <a:prstGeom prst="rect">
            <a:avLst/>
          </a:prstGeom>
        </p:spPr>
      </p:pic>
      <p:graphicFrame>
        <p:nvGraphicFramePr>
          <p:cNvPr id="2" name="Диаграмма 1">
            <a:extLst>
              <a:ext uri="{FF2B5EF4-FFF2-40B4-BE49-F238E27FC236}">
                <a16:creationId xmlns:a16="http://schemas.microsoft.com/office/drawing/2014/main" id="{9C1359AE-2A26-7AC5-D70D-04AF5E281773}"/>
              </a:ext>
            </a:extLst>
          </p:cNvPr>
          <p:cNvGraphicFramePr/>
          <p:nvPr>
            <p:extLst>
              <p:ext uri="{D42A27DB-BD31-4B8C-83A1-F6EECF244321}">
                <p14:modId xmlns:p14="http://schemas.microsoft.com/office/powerpoint/2010/main" val="3243176525"/>
              </p:ext>
            </p:extLst>
          </p:nvPr>
        </p:nvGraphicFramePr>
        <p:xfrm>
          <a:off x="673965" y="2744111"/>
          <a:ext cx="5525269" cy="605772"/>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3D94B6B6-B569-3C58-1F3E-B5A2DA9CC601}"/>
              </a:ext>
            </a:extLst>
          </p:cNvPr>
          <p:cNvSpPr txBox="1"/>
          <p:nvPr/>
        </p:nvSpPr>
        <p:spPr>
          <a:xfrm>
            <a:off x="709983" y="4241496"/>
            <a:ext cx="190212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lvl="0" hangingPunct="0">
              <a:defRPr/>
            </a:pP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rPr>
              <a:t>Source: World Bank, </a:t>
            </a: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hlinkClick r:id="rId7">
                  <a:extLst>
                    <a:ext uri="{A12FA001-AC4F-418D-AE19-62706E023703}">
                      <ahyp:hlinkClr xmlns:ahyp="http://schemas.microsoft.com/office/drawing/2018/hyperlinkcolor" val="tx"/>
                    </a:ext>
                  </a:extLst>
                </a:hlinkClick>
              </a:rPr>
              <a:t>Bureau of National statistics</a:t>
            </a:r>
            <a:endPar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endParaRPr>
          </a:p>
        </p:txBody>
      </p:sp>
      <p:graphicFrame>
        <p:nvGraphicFramePr>
          <p:cNvPr id="10" name="Диаграмма 9">
            <a:extLst>
              <a:ext uri="{FF2B5EF4-FFF2-40B4-BE49-F238E27FC236}">
                <a16:creationId xmlns:a16="http://schemas.microsoft.com/office/drawing/2014/main" id="{BB0A64FF-28E1-DFED-FBB0-C3D28D4AF878}"/>
              </a:ext>
            </a:extLst>
          </p:cNvPr>
          <p:cNvGraphicFramePr/>
          <p:nvPr>
            <p:extLst>
              <p:ext uri="{D42A27DB-BD31-4B8C-83A1-F6EECF244321}">
                <p14:modId xmlns:p14="http://schemas.microsoft.com/office/powerpoint/2010/main" val="327760478"/>
              </p:ext>
            </p:extLst>
          </p:nvPr>
        </p:nvGraphicFramePr>
        <p:xfrm>
          <a:off x="709983" y="5082622"/>
          <a:ext cx="5438034" cy="709050"/>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22BA1700-6E1F-6095-9D10-4A2C986DFBC3}"/>
              </a:ext>
            </a:extLst>
          </p:cNvPr>
          <p:cNvSpPr txBox="1"/>
          <p:nvPr/>
        </p:nvSpPr>
        <p:spPr>
          <a:xfrm>
            <a:off x="673965" y="6650002"/>
            <a:ext cx="219387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lvl="0" hangingPunct="0">
              <a:defRPr/>
            </a:pP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rPr>
              <a:t>Source: World Bank, </a:t>
            </a: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hlinkClick r:id="rId9">
                  <a:extLst>
                    <a:ext uri="{A12FA001-AC4F-418D-AE19-62706E023703}">
                      <ahyp:hlinkClr xmlns:ahyp="http://schemas.microsoft.com/office/drawing/2018/hyperlinkcolor" val="tx"/>
                    </a:ext>
                  </a:extLst>
                </a:hlinkClick>
              </a:rPr>
              <a:t>gov.kz</a:t>
            </a: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rPr>
              <a:t>, </a:t>
            </a: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hlinkClick r:id="rId7">
                  <a:extLst>
                    <a:ext uri="{A12FA001-AC4F-418D-AE19-62706E023703}">
                      <ahyp:hlinkClr xmlns:ahyp="http://schemas.microsoft.com/office/drawing/2018/hyperlinkcolor" val="tx"/>
                    </a:ext>
                  </a:extLst>
                </a:hlinkClick>
              </a:rPr>
              <a:t>Bureau of National statistics</a:t>
            </a:r>
            <a:endPar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endParaRPr>
          </a:p>
        </p:txBody>
      </p:sp>
      <p:graphicFrame>
        <p:nvGraphicFramePr>
          <p:cNvPr id="12" name="Диаграмма 11">
            <a:extLst>
              <a:ext uri="{FF2B5EF4-FFF2-40B4-BE49-F238E27FC236}">
                <a16:creationId xmlns:a16="http://schemas.microsoft.com/office/drawing/2014/main" id="{E4402E1F-744C-3F5D-415A-7DADBD66B4A9}"/>
              </a:ext>
            </a:extLst>
          </p:cNvPr>
          <p:cNvGraphicFramePr/>
          <p:nvPr>
            <p:extLst>
              <p:ext uri="{D42A27DB-BD31-4B8C-83A1-F6EECF244321}">
                <p14:modId xmlns:p14="http://schemas.microsoft.com/office/powerpoint/2010/main" val="3650102282"/>
              </p:ext>
            </p:extLst>
          </p:nvPr>
        </p:nvGraphicFramePr>
        <p:xfrm>
          <a:off x="694791" y="7475415"/>
          <a:ext cx="5369459" cy="620237"/>
        </p:xfrm>
        <a:graphic>
          <a:graphicData uri="http://schemas.openxmlformats.org/drawingml/2006/chart">
            <c:chart xmlns:c="http://schemas.openxmlformats.org/drawingml/2006/chart" xmlns:r="http://schemas.openxmlformats.org/officeDocument/2006/relationships" r:id="rId10"/>
          </a:graphicData>
        </a:graphic>
      </p:graphicFrame>
      <p:sp>
        <p:nvSpPr>
          <p:cNvPr id="13" name="TextBox 12">
            <a:extLst>
              <a:ext uri="{FF2B5EF4-FFF2-40B4-BE49-F238E27FC236}">
                <a16:creationId xmlns:a16="http://schemas.microsoft.com/office/drawing/2014/main" id="{183FC03C-231B-7F1D-C7EC-1799D767B796}"/>
              </a:ext>
            </a:extLst>
          </p:cNvPr>
          <p:cNvSpPr txBox="1"/>
          <p:nvPr/>
        </p:nvSpPr>
        <p:spPr>
          <a:xfrm>
            <a:off x="680204" y="8832578"/>
            <a:ext cx="190212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20" tIns="45720" rIns="45720" bIns="45720" numCol="1" spcCol="38100" rtlCol="0" anchor="t">
            <a:spAutoFit/>
          </a:bodyPr>
          <a:lstStyle/>
          <a:p>
            <a:pPr lvl="0" hangingPunct="0">
              <a:defRPr/>
            </a:pP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rPr>
              <a:t>Source: World Bank, </a:t>
            </a:r>
            <a:r>
              <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hlinkClick r:id="rId7">
                  <a:extLst>
                    <a:ext uri="{A12FA001-AC4F-418D-AE19-62706E023703}">
                      <ahyp:hlinkClr xmlns:ahyp="http://schemas.microsoft.com/office/drawing/2018/hyperlinkcolor" val="tx"/>
                    </a:ext>
                  </a:extLst>
                </a:hlinkClick>
              </a:rPr>
              <a:t>Bureau of National statistics</a:t>
            </a:r>
            <a:endParaRPr lang="en-GB" sz="600" i="1" noProof="0">
              <a:solidFill>
                <a:schemeClr val="bg1">
                  <a:lumMod val="65000"/>
                </a:schemeClr>
              </a:solidFill>
              <a:latin typeface="Geologica" pitchFamily="2"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41546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F5A"/>
        </a:solidFill>
        <a:effectLst/>
      </p:bgPr>
    </p:bg>
    <p:spTree>
      <p:nvGrpSpPr>
        <p:cNvPr id="1" name="">
          <a:extLst>
            <a:ext uri="{FF2B5EF4-FFF2-40B4-BE49-F238E27FC236}">
              <a16:creationId xmlns:a16="http://schemas.microsoft.com/office/drawing/2014/main" id="{E527EA7A-45D6-C26D-78E3-4DBB9A4EAF35}"/>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8A2AD07F-7FAD-63B8-76D3-1E90950A11AD}"/>
              </a:ext>
            </a:extLst>
          </p:cNvPr>
          <p:cNvPicPr>
            <a:picLocks noGrp="1" noRot="1" noChangeAspect="1" noMove="1" noResize="1" noEditPoints="1" noAdjustHandles="1" noChangeArrowheads="1" noChangeShapeType="1" noCrop="1"/>
          </p:cNvPicPr>
          <p:nvPr/>
        </p:nvPicPr>
        <p:blipFill>
          <a:blip r:embed="rId3">
            <a:alphaModFix amt="54000"/>
            <a:extLst>
              <a:ext uri="{28A0092B-C50C-407E-A947-70E740481C1C}">
                <a14:useLocalDpi xmlns:a14="http://schemas.microsoft.com/office/drawing/2010/main" val="0"/>
              </a:ext>
            </a:extLst>
          </a:blip>
          <a:srcRect l="36008" r="24572" b="14908"/>
          <a:stretch>
            <a:fillRect/>
          </a:stretch>
        </p:blipFill>
        <p:spPr>
          <a:xfrm>
            <a:off x="0" y="-16621"/>
            <a:ext cx="6858000" cy="9931506"/>
          </a:xfrm>
          <a:prstGeom prst="rect">
            <a:avLst/>
          </a:prstGeom>
        </p:spPr>
      </p:pic>
      <p:pic>
        <p:nvPicPr>
          <p:cNvPr id="6" name="Graphic 6">
            <a:extLst>
              <a:ext uri="{FF2B5EF4-FFF2-40B4-BE49-F238E27FC236}">
                <a16:creationId xmlns:a16="http://schemas.microsoft.com/office/drawing/2014/main" id="{86FD48C1-1763-2F64-198E-B550B6BBDD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84279" y="464264"/>
            <a:ext cx="995494" cy="420710"/>
          </a:xfrm>
          <a:prstGeom prst="rect">
            <a:avLst/>
          </a:prstGeom>
        </p:spPr>
      </p:pic>
      <p:pic>
        <p:nvPicPr>
          <p:cNvPr id="35" name="Graphic 6">
            <a:extLst>
              <a:ext uri="{FF2B5EF4-FFF2-40B4-BE49-F238E27FC236}">
                <a16:creationId xmlns:a16="http://schemas.microsoft.com/office/drawing/2014/main" id="{66862618-251E-AA3E-BFEE-F33425CB33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84279" y="464264"/>
            <a:ext cx="995494" cy="420710"/>
          </a:xfrm>
          <a:prstGeom prst="rect">
            <a:avLst/>
          </a:prstGeom>
        </p:spPr>
      </p:pic>
      <p:sp>
        <p:nvSpPr>
          <p:cNvPr id="36" name="TextBox 35">
            <a:extLst>
              <a:ext uri="{FF2B5EF4-FFF2-40B4-BE49-F238E27FC236}">
                <a16:creationId xmlns:a16="http://schemas.microsoft.com/office/drawing/2014/main" id="{DB70717E-AE87-A6D0-B6AC-F1127E65B632}"/>
              </a:ext>
            </a:extLst>
          </p:cNvPr>
          <p:cNvSpPr txBox="1"/>
          <p:nvPr/>
        </p:nvSpPr>
        <p:spPr>
          <a:xfrm>
            <a:off x="558093" y="525175"/>
            <a:ext cx="4457257" cy="505972"/>
          </a:xfrm>
          <a:prstGeom prst="rect">
            <a:avLst/>
          </a:prstGeom>
          <a:noFill/>
        </p:spPr>
        <p:txBody>
          <a:bodyPr wrap="square" rtlCol="0">
            <a:spAutoFit/>
          </a:bodyPr>
          <a:lstStyle/>
          <a:p>
            <a:pPr marL="0" marR="0" lvl="0" indent="0" algn="l" defTabSz="914408" rtl="0" eaLnBrk="1" fontAlgn="auto" latinLnBrk="0" hangingPunct="1">
              <a:lnSpc>
                <a:spcPct val="12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6B1C"/>
                </a:solidFill>
                <a:effectLst/>
                <a:uLnTx/>
                <a:uFillTx/>
                <a:latin typeface="Geologica"/>
                <a:ea typeface="Calibri" panose="020F0502020204030204" pitchFamily="34" charset="0"/>
                <a:cs typeface="Arial" panose="020B0604020202020204" pitchFamily="34" charset="0"/>
              </a:rPr>
              <a:t>3 | AIFC Ecosystem News</a:t>
            </a:r>
          </a:p>
        </p:txBody>
      </p:sp>
      <p:sp>
        <p:nvSpPr>
          <p:cNvPr id="20" name="Прямоугольник: скругленные углы 4">
            <a:extLst>
              <a:ext uri="{FF2B5EF4-FFF2-40B4-BE49-F238E27FC236}">
                <a16:creationId xmlns:a16="http://schemas.microsoft.com/office/drawing/2014/main" id="{35AD57E3-780C-89C5-AD14-E174DC7E7887}"/>
              </a:ext>
            </a:extLst>
          </p:cNvPr>
          <p:cNvSpPr/>
          <p:nvPr/>
        </p:nvSpPr>
        <p:spPr>
          <a:xfrm>
            <a:off x="558094" y="1356526"/>
            <a:ext cx="5830978" cy="7940633"/>
          </a:xfrm>
          <a:prstGeom prst="roundRect">
            <a:avLst>
              <a:gd name="adj" fmla="val 1709"/>
            </a:avLst>
          </a:prstGeom>
          <a:solidFill>
            <a:srgbClr val="002F5A"/>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bg1">
                  <a:lumMod val="95000"/>
                </a:schemeClr>
              </a:solidFill>
              <a:effectLst/>
              <a:uLnTx/>
              <a:uFillTx/>
              <a:latin typeface="Aptos" panose="02110004020202020204"/>
            </a:endParaRPr>
          </a:p>
        </p:txBody>
      </p:sp>
      <p:sp>
        <p:nvSpPr>
          <p:cNvPr id="14" name="TextBox 13">
            <a:extLst>
              <a:ext uri="{FF2B5EF4-FFF2-40B4-BE49-F238E27FC236}">
                <a16:creationId xmlns:a16="http://schemas.microsoft.com/office/drawing/2014/main" id="{A63CC3BC-ADEC-9F43-531E-B45E1989CDE2}"/>
              </a:ext>
            </a:extLst>
          </p:cNvPr>
          <p:cNvSpPr txBox="1"/>
          <p:nvPr/>
        </p:nvSpPr>
        <p:spPr>
          <a:xfrm>
            <a:off x="733793" y="2321621"/>
            <a:ext cx="233274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ED6B1C"/>
                </a:solidFill>
                <a:latin typeface="Geologica"/>
              </a:rPr>
              <a:t>Recent developments</a:t>
            </a:r>
            <a:endParaRPr lang="ru-KZ" sz="1100">
              <a:solidFill>
                <a:srgbClr val="ED6B1C"/>
              </a:solidFill>
              <a:latin typeface="Geologica"/>
            </a:endParaRPr>
          </a:p>
        </p:txBody>
      </p:sp>
      <p:sp>
        <p:nvSpPr>
          <p:cNvPr id="23" name="TextBox 22">
            <a:extLst>
              <a:ext uri="{FF2B5EF4-FFF2-40B4-BE49-F238E27FC236}">
                <a16:creationId xmlns:a16="http://schemas.microsoft.com/office/drawing/2014/main" id="{4407C3BA-F23C-775C-8606-6E716B06A34E}"/>
              </a:ext>
            </a:extLst>
          </p:cNvPr>
          <p:cNvSpPr txBox="1"/>
          <p:nvPr/>
        </p:nvSpPr>
        <p:spPr>
          <a:xfrm>
            <a:off x="733793" y="2578997"/>
            <a:ext cx="5601671" cy="415498"/>
          </a:xfrm>
          <a:prstGeom prst="rect">
            <a:avLst/>
          </a:prstGeom>
          <a:noFill/>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chemeClr val="bg1"/>
                </a:solidFill>
                <a:effectLst/>
                <a:uLnTx/>
                <a:uFillTx/>
                <a:latin typeface="Geologica Thin"/>
                <a:ea typeface="+mn-ea"/>
                <a:cs typeface="+mn-cs"/>
              </a:rPr>
              <a:t>AIFC convened an industry </a:t>
            </a:r>
            <a:r>
              <a:rPr kumimoji="0" lang="en-US" sz="1000" b="1" i="0" u="none" strike="noStrike" kern="1200" cap="none" spc="0" normalizeH="0" baseline="0" noProof="0">
                <a:ln>
                  <a:noFill/>
                </a:ln>
                <a:solidFill>
                  <a:schemeClr val="bg1"/>
                </a:solidFill>
                <a:effectLst/>
                <a:uLnTx/>
                <a:uFillTx/>
                <a:latin typeface="Geologica Thin"/>
                <a:ea typeface="+mn-ea"/>
                <a:cs typeface="+mn-cs"/>
              </a:rPr>
              <a:t>roundtable on aviation finance</a:t>
            </a:r>
            <a:endParaRPr kumimoji="0" lang="ru-RU" sz="1000" b="1" i="0" u="none" strike="noStrike" kern="1200" cap="none" spc="0" normalizeH="0" baseline="0" noProof="0">
              <a:ln>
                <a:noFill/>
              </a:ln>
              <a:solidFill>
                <a:schemeClr val="bg1"/>
              </a:solidFill>
              <a:effectLst/>
              <a:uLnTx/>
              <a:uFillTx/>
              <a:latin typeface="Geologica" pitchFamily="2"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chemeClr val="bg1"/>
                </a:solidFill>
                <a:effectLst/>
                <a:uLnTx/>
                <a:uFillTx/>
                <a:latin typeface="Geologica Thin"/>
                <a:ea typeface="+mn-ea"/>
                <a:cs typeface="+mn-cs"/>
              </a:rPr>
              <a:t>A dedicated </a:t>
            </a:r>
            <a:r>
              <a:rPr kumimoji="0" lang="en-US" sz="1000" b="1" i="0" u="none" strike="noStrike" kern="1200" cap="none" spc="0" normalizeH="0" baseline="0" noProof="0">
                <a:ln>
                  <a:noFill/>
                </a:ln>
                <a:solidFill>
                  <a:schemeClr val="bg1"/>
                </a:solidFill>
                <a:effectLst/>
                <a:uLnTx/>
                <a:uFillTx/>
                <a:latin typeface="Geologica Thin"/>
                <a:ea typeface="+mn-ea"/>
                <a:cs typeface="+mn-cs"/>
              </a:rPr>
              <a:t>report on regional aviation finance </a:t>
            </a:r>
            <a:r>
              <a:rPr kumimoji="0" lang="en-US" sz="1000" b="0" i="0" u="none" strike="noStrike" kern="1200" cap="none" spc="0" normalizeH="0" baseline="0" noProof="0">
                <a:ln>
                  <a:noFill/>
                </a:ln>
                <a:solidFill>
                  <a:schemeClr val="bg1"/>
                </a:solidFill>
                <a:effectLst/>
                <a:uLnTx/>
                <a:uFillTx/>
                <a:latin typeface="Geologica Thin"/>
                <a:ea typeface="+mn-ea"/>
                <a:cs typeface="+mn-cs"/>
              </a:rPr>
              <a:t>is in preparation</a:t>
            </a:r>
            <a:endParaRPr kumimoji="0" lang="en-GB" sz="1000" b="0" i="0" u="none" strike="noStrike" kern="1200" cap="none" spc="0" normalizeH="0" baseline="0" noProof="0">
              <a:ln>
                <a:noFill/>
              </a:ln>
              <a:solidFill>
                <a:schemeClr val="bg1"/>
              </a:solidFill>
              <a:effectLst/>
              <a:uLnTx/>
              <a:uFillTx/>
              <a:latin typeface="Geologica Thin"/>
              <a:ea typeface="+mn-ea"/>
              <a:cs typeface="+mn-cs"/>
            </a:endParaRPr>
          </a:p>
        </p:txBody>
      </p:sp>
      <p:pic>
        <p:nvPicPr>
          <p:cNvPr id="4" name="Рисунок 3" descr="Взлет контур">
            <a:extLst>
              <a:ext uri="{FF2B5EF4-FFF2-40B4-BE49-F238E27FC236}">
                <a16:creationId xmlns:a16="http://schemas.microsoft.com/office/drawing/2014/main" id="{857E3B95-7DD2-34DD-A95A-FDA5E770F1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1838" y="1740896"/>
            <a:ext cx="390430" cy="390430"/>
          </a:xfrm>
          <a:prstGeom prst="rect">
            <a:avLst/>
          </a:prstGeom>
        </p:spPr>
      </p:pic>
      <p:sp>
        <p:nvSpPr>
          <p:cNvPr id="9" name="TextBox 8">
            <a:extLst>
              <a:ext uri="{FF2B5EF4-FFF2-40B4-BE49-F238E27FC236}">
                <a16:creationId xmlns:a16="http://schemas.microsoft.com/office/drawing/2014/main" id="{10B173C9-BEFF-11EC-4369-D7093B6DA414}"/>
              </a:ext>
            </a:extLst>
          </p:cNvPr>
          <p:cNvSpPr txBox="1"/>
          <p:nvPr/>
        </p:nvSpPr>
        <p:spPr>
          <a:xfrm>
            <a:off x="1283475" y="1715657"/>
            <a:ext cx="5038219" cy="461665"/>
          </a:xfrm>
          <a:prstGeom prst="rect">
            <a:avLst/>
          </a:prstGeom>
          <a:noFill/>
        </p:spPr>
        <p:txBody>
          <a:bodyPr wrap="square">
            <a:spAutoFit/>
          </a:bodyPr>
          <a:lstStyle/>
          <a:p>
            <a:r>
              <a:rPr lang="en-US" sz="1200" u="sng">
                <a:solidFill>
                  <a:schemeClr val="bg1"/>
                </a:solidFill>
                <a:latin typeface="Geologica" pitchFamily="2" charset="0"/>
              </a:rPr>
              <a:t>AIFC AVIATION HUB:</a:t>
            </a:r>
            <a:r>
              <a:rPr lang="en-US" sz="1200" i="1" u="sng">
                <a:solidFill>
                  <a:schemeClr val="bg1"/>
                </a:solidFill>
                <a:latin typeface="Geologica" pitchFamily="2" charset="0"/>
              </a:rPr>
              <a:t> </a:t>
            </a:r>
            <a:r>
              <a:rPr lang="en-US" sz="1200" i="1">
                <a:solidFill>
                  <a:schemeClr val="bg1"/>
                </a:solidFill>
                <a:latin typeface="Geologica Black" pitchFamily="2" charset="0"/>
              </a:rPr>
              <a:t>THE AIFC IS DEVELOPING A REGIONAL PLATFORM FOR AIRCRAFT FINANCING AND LEASING</a:t>
            </a:r>
            <a:endParaRPr lang="ru-KZ" sz="1200" i="1">
              <a:solidFill>
                <a:schemeClr val="bg1"/>
              </a:solidFill>
              <a:latin typeface="Geologica Black" pitchFamily="2" charset="0"/>
            </a:endParaRPr>
          </a:p>
        </p:txBody>
      </p:sp>
      <p:pic>
        <p:nvPicPr>
          <p:cNvPr id="19" name="Рисунок 82">
            <a:extLst>
              <a:ext uri="{FF2B5EF4-FFF2-40B4-BE49-F238E27FC236}">
                <a16:creationId xmlns:a16="http://schemas.microsoft.com/office/drawing/2014/main" id="{FE55AAC8-5EE7-6B40-462F-41D5689C1643}"/>
              </a:ext>
              <a:ext uri="{C183D7F6-B498-43B3-948B-1728B52AA6E4}">
                <adec:decorative xmlns:adec="http://schemas.microsoft.com/office/drawing/2017/decorative" val="1"/>
              </a:ext>
            </a:extLst>
          </p:cNvPr>
          <p:cNvPicPr>
            <a:picLocks noChangeAspect="1"/>
          </p:cNvPicPr>
          <p:nvPr/>
        </p:nvPicPr>
        <p:blipFill>
          <a:blip r:embed="rId6"/>
          <a:srcRect l="1231" t="13673" r="2378" b="21550"/>
          <a:stretch>
            <a:fillRect/>
          </a:stretch>
        </p:blipFill>
        <p:spPr>
          <a:xfrm>
            <a:off x="847396" y="3092187"/>
            <a:ext cx="5377206" cy="2410241"/>
          </a:xfrm>
          <a:prstGeom prst="rect">
            <a:avLst/>
          </a:prstGeom>
        </p:spPr>
      </p:pic>
      <p:cxnSp>
        <p:nvCxnSpPr>
          <p:cNvPr id="28" name="Прямая соединительная линия 27">
            <a:extLst>
              <a:ext uri="{FF2B5EF4-FFF2-40B4-BE49-F238E27FC236}">
                <a16:creationId xmlns:a16="http://schemas.microsoft.com/office/drawing/2014/main" id="{1355C28E-079C-E2FA-7A92-E025D05620B1}"/>
              </a:ext>
            </a:extLst>
          </p:cNvPr>
          <p:cNvCxnSpPr>
            <a:cxnSpLocks/>
          </p:cNvCxnSpPr>
          <p:nvPr/>
        </p:nvCxnSpPr>
        <p:spPr>
          <a:xfrm>
            <a:off x="733793" y="5761868"/>
            <a:ext cx="5532111"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F05CDC6-3F05-0334-B65C-782A0D0457A2}"/>
              </a:ext>
            </a:extLst>
          </p:cNvPr>
          <p:cNvSpPr txBox="1"/>
          <p:nvPr/>
        </p:nvSpPr>
        <p:spPr>
          <a:xfrm>
            <a:off x="733795" y="7728067"/>
            <a:ext cx="233274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ED6B1C"/>
                </a:solidFill>
                <a:latin typeface="Geologica"/>
              </a:rPr>
              <a:t>2. Industry structure</a:t>
            </a:r>
            <a:endParaRPr lang="ru-KZ" sz="1100">
              <a:solidFill>
                <a:srgbClr val="ED6B1C"/>
              </a:solidFill>
              <a:latin typeface="Geologica"/>
            </a:endParaRPr>
          </a:p>
        </p:txBody>
      </p:sp>
      <p:sp>
        <p:nvSpPr>
          <p:cNvPr id="24" name="TextBox 23">
            <a:extLst>
              <a:ext uri="{FF2B5EF4-FFF2-40B4-BE49-F238E27FC236}">
                <a16:creationId xmlns:a16="http://schemas.microsoft.com/office/drawing/2014/main" id="{1AD2ADA6-25AA-8F1F-3050-5368499548A9}"/>
              </a:ext>
            </a:extLst>
          </p:cNvPr>
          <p:cNvSpPr txBox="1"/>
          <p:nvPr/>
        </p:nvSpPr>
        <p:spPr>
          <a:xfrm>
            <a:off x="733795" y="6199853"/>
            <a:ext cx="2432737" cy="1477328"/>
          </a:xfrm>
          <a:prstGeom prst="rect">
            <a:avLst/>
          </a:prstGeom>
          <a:noFill/>
        </p:spPr>
        <p:txBody>
          <a:bodyPr wrap="square" lIns="91440" tIns="45720" rIns="91440" bIns="45720" anchor="t">
            <a:spAutoFit/>
          </a:bodyPr>
          <a:lstStyle/>
          <a:p>
            <a:pPr marL="171450" marR="0" lvl="0" indent="-171450"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chemeClr val="bg1"/>
                </a:solidFill>
                <a:effectLst/>
                <a:uLnTx/>
                <a:uFillTx/>
                <a:latin typeface="Geologica Thin"/>
                <a:ea typeface="+mn-ea"/>
                <a:cs typeface="+mn-cs"/>
              </a:rPr>
              <a:t>Global passenger traffic and fleet size are projected to </a:t>
            </a:r>
            <a:r>
              <a:rPr kumimoji="0" lang="en-GB" sz="1000" b="1" i="0" u="none" strike="noStrike" kern="1200" cap="none" spc="0" normalizeH="0" baseline="0" noProof="0">
                <a:ln>
                  <a:noFill/>
                </a:ln>
                <a:solidFill>
                  <a:schemeClr val="bg1"/>
                </a:solidFill>
                <a:effectLst/>
                <a:uLnTx/>
                <a:uFillTx/>
                <a:latin typeface="Geologica Thin"/>
                <a:ea typeface="+mn-ea"/>
                <a:cs typeface="+mn-cs"/>
              </a:rPr>
              <a:t>double over the next 20 years</a:t>
            </a:r>
          </a:p>
          <a:p>
            <a:pPr marL="171450" marR="0" lvl="0" indent="-171450"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chemeClr val="bg1"/>
                </a:solidFill>
                <a:effectLst/>
                <a:uLnTx/>
                <a:uFillTx/>
                <a:latin typeface="Geologica Thin"/>
                <a:ea typeface="Geologica"/>
                <a:cs typeface="+mn-cs"/>
              </a:rPr>
              <a:t>Central Asia and the Caucasus show strong  </a:t>
            </a:r>
            <a:r>
              <a:rPr kumimoji="0" lang="en-GB" sz="1000" b="1" i="0" u="none" strike="noStrike" kern="1200" cap="none" spc="0" normalizeH="0" baseline="0" noProof="0">
                <a:ln>
                  <a:noFill/>
                </a:ln>
                <a:solidFill>
                  <a:schemeClr val="bg1"/>
                </a:solidFill>
                <a:effectLst/>
                <a:uLnTx/>
                <a:uFillTx/>
                <a:latin typeface="Geologica Thin"/>
                <a:ea typeface="Geologica"/>
                <a:cs typeface="+mn-cs"/>
              </a:rPr>
              <a:t>growth potential in air transport</a:t>
            </a:r>
          </a:p>
          <a:p>
            <a:pPr marL="171450" marR="0" lvl="0" indent="-171450" defTabSz="914400" rtl="0" eaLnBrk="0" fontAlgn="base" latinLnBrk="0" hangingPunct="0">
              <a:lnSpc>
                <a:spcPct val="100000"/>
              </a:lnSpc>
              <a:spcBef>
                <a:spcPts val="600"/>
              </a:spcBef>
              <a:spcAft>
                <a:spcPct val="0"/>
              </a:spcAft>
              <a:buClrTx/>
              <a:buSzTx/>
              <a:buFont typeface="Wingdings" panose="05000000000000000000" pitchFamily="2" charset="2"/>
              <a:buChar char="§"/>
              <a:tabLst/>
              <a:defRPr/>
            </a:pPr>
            <a:r>
              <a:rPr kumimoji="0" lang="en-GB" sz="1000" b="0" i="0" u="none" strike="noStrike" kern="1200" cap="none" spc="0" normalizeH="0" baseline="0" noProof="0">
                <a:ln>
                  <a:noFill/>
                </a:ln>
                <a:solidFill>
                  <a:schemeClr val="bg1"/>
                </a:solidFill>
                <a:effectLst/>
                <a:uLnTx/>
                <a:uFillTx/>
                <a:latin typeface="Geologica Thin"/>
                <a:ea typeface="Geologica"/>
                <a:cs typeface="+mn-cs"/>
              </a:rPr>
              <a:t>Demand for aircraft financing and leasing is </a:t>
            </a:r>
            <a:r>
              <a:rPr kumimoji="0" lang="en-GB" sz="1000" b="1" i="0" u="none" strike="noStrike" kern="1200" cap="none" spc="0" normalizeH="0" baseline="0" noProof="0">
                <a:ln>
                  <a:noFill/>
                </a:ln>
                <a:solidFill>
                  <a:schemeClr val="bg1"/>
                </a:solidFill>
                <a:effectLst/>
                <a:uLnTx/>
                <a:uFillTx/>
                <a:latin typeface="Geologica Thin"/>
                <a:ea typeface="Geologica"/>
                <a:cs typeface="+mn-cs"/>
              </a:rPr>
              <a:t>increasing</a:t>
            </a:r>
          </a:p>
        </p:txBody>
      </p:sp>
      <p:sp>
        <p:nvSpPr>
          <p:cNvPr id="25" name="TextBox 24">
            <a:extLst>
              <a:ext uri="{FF2B5EF4-FFF2-40B4-BE49-F238E27FC236}">
                <a16:creationId xmlns:a16="http://schemas.microsoft.com/office/drawing/2014/main" id="{E377236E-7ACC-0CA5-CED9-8A0D1C4C2749}"/>
              </a:ext>
            </a:extLst>
          </p:cNvPr>
          <p:cNvSpPr txBox="1"/>
          <p:nvPr/>
        </p:nvSpPr>
        <p:spPr>
          <a:xfrm>
            <a:off x="733793" y="7978211"/>
            <a:ext cx="2432739" cy="1215717"/>
          </a:xfrm>
          <a:prstGeom prst="rect">
            <a:avLst/>
          </a:prstGeom>
          <a:noFill/>
        </p:spPr>
        <p:txBody>
          <a:bodyPr wrap="square" lIns="91440" tIns="45720" rIns="91440" bIns="45720" anchor="t">
            <a:spAutoFit/>
          </a:bodyPr>
          <a:lstStyle/>
          <a:p>
            <a:pPr marL="171450" indent="-171450" eaLnBrk="0" fontAlgn="base" hangingPunct="0">
              <a:spcBef>
                <a:spcPts val="600"/>
              </a:spcBef>
              <a:spcAft>
                <a:spcPct val="0"/>
              </a:spcAft>
              <a:buFont typeface="Wingdings" panose="05000000000000000000" pitchFamily="2" charset="2"/>
              <a:buChar char="§"/>
            </a:pPr>
            <a:r>
              <a:rPr lang="en-US" sz="1000">
                <a:solidFill>
                  <a:schemeClr val="bg1"/>
                </a:solidFill>
                <a:latin typeface="Geologica Thin"/>
              </a:rPr>
              <a:t>Aircraft leasing accounts for </a:t>
            </a:r>
            <a:r>
              <a:rPr lang="en-US" sz="1000" b="1">
                <a:solidFill>
                  <a:schemeClr val="bg1"/>
                </a:solidFill>
                <a:latin typeface="Geologica Thin"/>
              </a:rPr>
              <a:t>~60% of the global fleet</a:t>
            </a:r>
          </a:p>
          <a:p>
            <a:pPr marL="171450" indent="-171450" eaLnBrk="0" fontAlgn="base" hangingPunct="0">
              <a:spcBef>
                <a:spcPts val="600"/>
              </a:spcBef>
              <a:spcAft>
                <a:spcPct val="0"/>
              </a:spcAft>
              <a:buFont typeface="Wingdings" panose="05000000000000000000" pitchFamily="2" charset="2"/>
              <a:buChar char="§"/>
            </a:pPr>
            <a:r>
              <a:rPr lang="en-US" sz="1000">
                <a:solidFill>
                  <a:schemeClr val="bg1"/>
                </a:solidFill>
                <a:latin typeface="Geologica Thin"/>
              </a:rPr>
              <a:t>Up to 80% in some regional markets</a:t>
            </a:r>
          </a:p>
          <a:p>
            <a:pPr marL="171450" indent="-171450" eaLnBrk="0" fontAlgn="base" hangingPunct="0">
              <a:spcBef>
                <a:spcPts val="600"/>
              </a:spcBef>
              <a:spcAft>
                <a:spcPct val="0"/>
              </a:spcAft>
              <a:buFont typeface="Wingdings" panose="05000000000000000000" pitchFamily="2" charset="2"/>
              <a:buChar char="§"/>
            </a:pPr>
            <a:r>
              <a:rPr lang="en-US" sz="1000">
                <a:solidFill>
                  <a:schemeClr val="bg1"/>
                </a:solidFill>
                <a:latin typeface="Geologica Thin"/>
              </a:rPr>
              <a:t>Aircraft leasing reduces upfront capital requirements and improves fleet flexibility</a:t>
            </a:r>
          </a:p>
        </p:txBody>
      </p:sp>
      <p:sp>
        <p:nvSpPr>
          <p:cNvPr id="26" name="TextBox 25">
            <a:extLst>
              <a:ext uri="{FF2B5EF4-FFF2-40B4-BE49-F238E27FC236}">
                <a16:creationId xmlns:a16="http://schemas.microsoft.com/office/drawing/2014/main" id="{00DD3F44-569F-8AC2-DE3F-55D552AD7882}"/>
              </a:ext>
            </a:extLst>
          </p:cNvPr>
          <p:cNvSpPr txBox="1"/>
          <p:nvPr/>
        </p:nvSpPr>
        <p:spPr>
          <a:xfrm>
            <a:off x="3305832" y="6199853"/>
            <a:ext cx="2960072" cy="2708434"/>
          </a:xfrm>
          <a:prstGeom prst="rect">
            <a:avLst/>
          </a:prstGeom>
          <a:noFill/>
        </p:spPr>
        <p:txBody>
          <a:bodyPr wrap="square" lIns="91440" tIns="45720" rIns="91440" bIns="45720" anchor="t">
            <a:spAutoFit/>
          </a:bodyPr>
          <a:lstStyle/>
          <a:p>
            <a:pPr marL="171450" marR="0" lvl="0" indent="-171450" defTabSz="914400" rtl="0" eaLnBrk="0" fontAlgn="base" latinLnBrk="0" hangingPunct="0">
              <a:lnSpc>
                <a:spcPct val="100000"/>
              </a:lnSpc>
              <a:spcBef>
                <a:spcPts val="600"/>
              </a:spcBef>
              <a:buClrTx/>
              <a:buSzTx/>
              <a:buFont typeface="Wingdings" panose="05000000000000000000" pitchFamily="2" charset="2"/>
              <a:buChar char="§"/>
              <a:tabLst/>
              <a:defRPr/>
            </a:pPr>
            <a:r>
              <a:rPr kumimoji="0" lang="en-US" sz="1000" i="0" u="none" strike="noStrike" kern="1200" cap="none" spc="0" normalizeH="0" baseline="0" noProof="0">
                <a:ln>
                  <a:noFill/>
                </a:ln>
                <a:solidFill>
                  <a:schemeClr val="bg1"/>
                </a:solidFill>
                <a:effectLst/>
                <a:uLnTx/>
                <a:uFillTx/>
                <a:latin typeface="Geologica Thin"/>
                <a:ea typeface="Geologica"/>
                <a:cs typeface="+mn-cs"/>
              </a:rPr>
              <a:t>The AIFC provides a top-tier aviation leasing</a:t>
            </a:r>
            <a:r>
              <a:rPr kumimoji="0" lang="en-US" sz="1000" b="1" i="0" u="none" strike="noStrike" kern="1200" cap="none" spc="0" normalizeH="0" baseline="0" noProof="0">
                <a:ln>
                  <a:noFill/>
                </a:ln>
                <a:solidFill>
                  <a:schemeClr val="bg1"/>
                </a:solidFill>
                <a:effectLst/>
                <a:uLnTx/>
                <a:uFillTx/>
                <a:latin typeface="Geologica Thin"/>
                <a:ea typeface="Geologica"/>
                <a:cs typeface="+mn-cs"/>
              </a:rPr>
              <a:t> jurisdiction rooted in</a:t>
            </a:r>
            <a:r>
              <a:rPr kumimoji="0" lang="en-US" sz="1000" i="0" u="none" strike="noStrike" kern="1200" cap="none" spc="0" normalizeH="0" baseline="0" noProof="0">
                <a:ln>
                  <a:noFill/>
                </a:ln>
                <a:solidFill>
                  <a:schemeClr val="bg1"/>
                </a:solidFill>
                <a:effectLst/>
                <a:uLnTx/>
                <a:uFillTx/>
                <a:latin typeface="Geologica Thin"/>
                <a:ea typeface="Geologica"/>
                <a:cs typeface="+mn-cs"/>
              </a:rPr>
              <a:t> </a:t>
            </a:r>
            <a:r>
              <a:rPr kumimoji="0" lang="en-US" sz="1000" b="1" i="0" u="none" strike="noStrike" kern="1200" cap="none" spc="0" normalizeH="0" baseline="0" noProof="0">
                <a:ln>
                  <a:noFill/>
                </a:ln>
                <a:solidFill>
                  <a:schemeClr val="bg1"/>
                </a:solidFill>
                <a:effectLst/>
                <a:uLnTx/>
                <a:uFillTx/>
                <a:latin typeface="Geologica Thin"/>
                <a:ea typeface="Geologica"/>
                <a:cs typeface="+mn-cs"/>
              </a:rPr>
              <a:t>English common law</a:t>
            </a:r>
            <a:r>
              <a:rPr kumimoji="0" lang="en-US" sz="1000" i="0" u="none" strike="noStrike" kern="1200" cap="none" spc="0" normalizeH="0" baseline="0" noProof="0">
                <a:ln>
                  <a:noFill/>
                </a:ln>
                <a:solidFill>
                  <a:schemeClr val="bg1"/>
                </a:solidFill>
                <a:effectLst/>
                <a:uLnTx/>
                <a:uFillTx/>
                <a:latin typeface="Geologica Thin"/>
                <a:ea typeface="Geologica"/>
                <a:cs typeface="+mn-cs"/>
              </a:rPr>
              <a:t>, </a:t>
            </a:r>
            <a:r>
              <a:rPr kumimoji="0" lang="en-US" sz="1000" b="0" i="0" u="none" strike="noStrike" kern="1200" cap="none" spc="0" normalizeH="0" baseline="0" noProof="0">
                <a:ln>
                  <a:noFill/>
                </a:ln>
                <a:solidFill>
                  <a:schemeClr val="bg1"/>
                </a:solidFill>
                <a:effectLst/>
                <a:uLnTx/>
                <a:uFillTx/>
                <a:latin typeface="Geologica Thin"/>
                <a:ea typeface="Geologica"/>
                <a:cs typeface="+mn-cs"/>
              </a:rPr>
              <a:t>creating a compelling regional platform that complements established hubs like Ireland and Singapore</a:t>
            </a:r>
          </a:p>
          <a:p>
            <a:pPr marL="171450" marR="0" lvl="0" indent="-171450" defTabSz="914400" rtl="0" eaLnBrk="1" fontAlgn="auto" latinLnBrk="0" hangingPunct="1">
              <a:lnSpc>
                <a:spcPct val="100000"/>
              </a:lnSpc>
              <a:spcBef>
                <a:spcPts val="600"/>
              </a:spcBef>
              <a:buClrTx/>
              <a:buSzTx/>
              <a:buFont typeface="Wingdings" panose="05000000000000000000" pitchFamily="2" charset="2"/>
              <a:buChar char="§"/>
              <a:tabLst/>
              <a:defRPr/>
            </a:pPr>
            <a:r>
              <a:rPr kumimoji="0" lang="en-US" sz="1000" i="0" u="none" strike="noStrike" kern="1200" cap="none" spc="0" normalizeH="0" baseline="0" noProof="0">
                <a:ln>
                  <a:noFill/>
                </a:ln>
                <a:solidFill>
                  <a:schemeClr val="bg1"/>
                </a:solidFill>
                <a:effectLst/>
                <a:uLnTx/>
                <a:uFillTx/>
                <a:latin typeface="Geologica Thin"/>
                <a:ea typeface="Geologica"/>
                <a:cs typeface="+mn-cs"/>
              </a:rPr>
              <a:t>The AIFC provides a </a:t>
            </a:r>
            <a:r>
              <a:rPr kumimoji="0" lang="en-US" sz="1000" b="1" i="0" u="none" strike="noStrike" kern="1200" cap="none" spc="0" normalizeH="0" baseline="0" noProof="0">
                <a:ln>
                  <a:noFill/>
                </a:ln>
                <a:solidFill>
                  <a:schemeClr val="bg1"/>
                </a:solidFill>
                <a:effectLst/>
                <a:uLnTx/>
                <a:uFillTx/>
                <a:latin typeface="Geologica Thin"/>
                <a:ea typeface="Geologica"/>
                <a:cs typeface="+mn-cs"/>
              </a:rPr>
              <a:t>highly competitive fiscal advantage</a:t>
            </a:r>
            <a:r>
              <a:rPr kumimoji="0" lang="en-US" sz="1000" b="0" i="0" u="none" strike="noStrike" kern="1200" cap="none" spc="0" normalizeH="0" baseline="0" noProof="0">
                <a:ln>
                  <a:noFill/>
                </a:ln>
                <a:solidFill>
                  <a:schemeClr val="bg1"/>
                </a:solidFill>
                <a:effectLst/>
                <a:uLnTx/>
                <a:uFillTx/>
                <a:latin typeface="Geologica Thin"/>
                <a:ea typeface="Geologica"/>
                <a:cs typeface="+mn-cs"/>
              </a:rPr>
              <a:t> by combining exclusive CIS tax treaty benefits with full CIT and VAT exemptions, generating a distinct edge across Central Asian and Caucasus markets through Kazakhstan’s network of over 55 double taxation treaties</a:t>
            </a:r>
          </a:p>
          <a:p>
            <a:pPr marL="171450" marR="0" lvl="0" indent="-171450" defTabSz="914400" rtl="0" eaLnBrk="0" fontAlgn="base" latinLnBrk="0" hangingPunct="0">
              <a:lnSpc>
                <a:spcPct val="100000"/>
              </a:lnSpc>
              <a:spcBef>
                <a:spcPts val="600"/>
              </a:spcBef>
              <a:buClrTx/>
              <a:buSzTx/>
              <a:buFont typeface="Wingdings" panose="05000000000000000000" pitchFamily="2" charset="2"/>
              <a:buChar char="§"/>
              <a:tabLst/>
              <a:defRPr/>
            </a:pPr>
            <a:r>
              <a:rPr kumimoji="0" lang="en-US" sz="1000" b="0" i="0" u="none" strike="noStrike" kern="1200" cap="none" spc="0" normalizeH="0" baseline="0" noProof="0">
                <a:ln>
                  <a:noFill/>
                </a:ln>
                <a:solidFill>
                  <a:schemeClr val="bg1"/>
                </a:solidFill>
                <a:effectLst/>
                <a:uLnTx/>
                <a:uFillTx/>
                <a:latin typeface="Geologica Thin"/>
                <a:ea typeface="Geologica"/>
                <a:cs typeface="+mn-cs"/>
              </a:rPr>
              <a:t>Asset security is further reinforced by the implementation of the</a:t>
            </a:r>
            <a:r>
              <a:rPr kumimoji="0" lang="en-US" sz="1000" b="1" i="0" u="none" strike="noStrike" kern="1200" cap="none" spc="0" normalizeH="0" baseline="0" noProof="0">
                <a:ln>
                  <a:noFill/>
                </a:ln>
                <a:solidFill>
                  <a:schemeClr val="bg1"/>
                </a:solidFill>
                <a:effectLst/>
                <a:uLnTx/>
                <a:uFillTx/>
                <a:latin typeface="Geologica Thin"/>
                <a:ea typeface="Geologica"/>
                <a:cs typeface="+mn-cs"/>
              </a:rPr>
              <a:t> Cape Town Convention and IDERA protocols</a:t>
            </a:r>
            <a:r>
              <a:rPr kumimoji="0" lang="en-US" sz="1000" b="0" i="0" u="none" strike="noStrike" kern="1200" cap="none" spc="0" normalizeH="0" baseline="0" noProof="0">
                <a:ln>
                  <a:noFill/>
                </a:ln>
                <a:solidFill>
                  <a:schemeClr val="bg1"/>
                </a:solidFill>
                <a:effectLst/>
                <a:uLnTx/>
                <a:uFillTx/>
                <a:latin typeface="Geologica Thin"/>
                <a:ea typeface="Geologica"/>
                <a:cs typeface="+mn-cs"/>
              </a:rPr>
              <a:t>, bolstered by a proven </a:t>
            </a:r>
            <a:r>
              <a:rPr kumimoji="0" lang="en-US" sz="1000" b="1" i="0" u="none" strike="noStrike" kern="1200" cap="none" spc="0" normalizeH="0" baseline="0" noProof="0">
                <a:ln>
                  <a:noFill/>
                </a:ln>
                <a:solidFill>
                  <a:schemeClr val="bg1"/>
                </a:solidFill>
                <a:effectLst/>
                <a:uLnTx/>
                <a:uFillTx/>
                <a:latin typeface="Geologica Thin"/>
                <a:ea typeface="Geologica"/>
                <a:cs typeface="+mn-cs"/>
              </a:rPr>
              <a:t>82% ICAO safety compliance leve</a:t>
            </a:r>
            <a:r>
              <a:rPr kumimoji="0" lang="en-US" sz="1000" b="0" i="0" u="none" strike="noStrike" kern="1200" cap="none" spc="0" normalizeH="0" baseline="0" noProof="0">
                <a:ln>
                  <a:noFill/>
                </a:ln>
                <a:solidFill>
                  <a:schemeClr val="bg1"/>
                </a:solidFill>
                <a:effectLst/>
                <a:uLnTx/>
                <a:uFillTx/>
                <a:latin typeface="Geologica Thin"/>
                <a:ea typeface="Geologica"/>
                <a:cs typeface="+mn-cs"/>
              </a:rPr>
              <a:t>l that provides a stable foundation for international leasing</a:t>
            </a:r>
          </a:p>
        </p:txBody>
      </p:sp>
      <p:sp>
        <p:nvSpPr>
          <p:cNvPr id="29" name="TextBox 28">
            <a:extLst>
              <a:ext uri="{FF2B5EF4-FFF2-40B4-BE49-F238E27FC236}">
                <a16:creationId xmlns:a16="http://schemas.microsoft.com/office/drawing/2014/main" id="{BA2636AC-84D5-41AC-AC37-9E9DF422AC93}"/>
              </a:ext>
            </a:extLst>
          </p:cNvPr>
          <p:cNvSpPr txBox="1"/>
          <p:nvPr/>
        </p:nvSpPr>
        <p:spPr>
          <a:xfrm>
            <a:off x="3305832" y="5867639"/>
            <a:ext cx="3135773" cy="3847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ED6B1C"/>
                </a:solidFill>
                <a:latin typeface="Geologica"/>
              </a:rPr>
              <a:t>3. AIFC as Central Asia’s leasing jurisdiction </a:t>
            </a:r>
            <a:r>
              <a:rPr lang="ru-RU" sz="1100">
                <a:solidFill>
                  <a:srgbClr val="ED6B1C"/>
                </a:solidFill>
                <a:latin typeface="Geologic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i="1" strike="noStrike" kern="1200" cap="none" spc="0" normalizeH="0" baseline="0" noProof="0">
                <a:ln>
                  <a:noFill/>
                </a:ln>
                <a:solidFill>
                  <a:schemeClr val="tx1">
                    <a:lumMod val="50000"/>
                    <a:lumOff val="50000"/>
                  </a:schemeClr>
                </a:solidFill>
                <a:effectLst/>
                <a:uLnTx/>
                <a:uFillTx/>
                <a:latin typeface="Geologica" pitchFamily="2" charset="0"/>
                <a:ea typeface="+mn-ea"/>
                <a:cs typeface="+mn-cs"/>
              </a:rPr>
              <a:t>      </a:t>
            </a:r>
            <a:r>
              <a:rPr kumimoji="0" lang="en-US" sz="800" i="1" strike="noStrike" kern="1200" cap="none" spc="0" normalizeH="0" baseline="0" noProof="0">
                <a:ln>
                  <a:noFill/>
                </a:ln>
                <a:solidFill>
                  <a:schemeClr val="tx1">
                    <a:lumMod val="50000"/>
                    <a:lumOff val="50000"/>
                  </a:schemeClr>
                </a:solidFill>
                <a:effectLst/>
                <a:uLnTx/>
                <a:uFillTx/>
                <a:latin typeface="Geologica" pitchFamily="2" charset="0"/>
                <a:ea typeface="+mn-ea"/>
                <a:cs typeface="+mn-cs"/>
              </a:rPr>
              <a:t>A framework built to match global leaders</a:t>
            </a:r>
          </a:p>
        </p:txBody>
      </p:sp>
      <p:sp>
        <p:nvSpPr>
          <p:cNvPr id="31" name="TextBox 30">
            <a:extLst>
              <a:ext uri="{FF2B5EF4-FFF2-40B4-BE49-F238E27FC236}">
                <a16:creationId xmlns:a16="http://schemas.microsoft.com/office/drawing/2014/main" id="{A3BA7032-CE5D-7F0F-C955-31EFBA81286F}"/>
              </a:ext>
            </a:extLst>
          </p:cNvPr>
          <p:cNvSpPr txBox="1"/>
          <p:nvPr/>
        </p:nvSpPr>
        <p:spPr>
          <a:xfrm>
            <a:off x="733795" y="5867639"/>
            <a:ext cx="2332742" cy="384721"/>
          </a:xfrm>
          <a:prstGeom prst="rect">
            <a:avLst/>
          </a:prstGeom>
          <a:noFill/>
        </p:spPr>
        <p:txBody>
          <a:bodyPr wrap="square" lIns="91440" tIns="45720" rIns="91440" bIns="45720" anchor="t">
            <a:spAutoFit/>
          </a:bodyPr>
          <a:lstStyle/>
          <a:p>
            <a:r>
              <a:rPr lang="ru-RU" sz="1100">
                <a:solidFill>
                  <a:srgbClr val="ED6B1C"/>
                </a:solidFill>
                <a:latin typeface="Geologica" pitchFamily="2" charset="0"/>
              </a:rPr>
              <a:t>1. </a:t>
            </a:r>
            <a:r>
              <a:rPr lang="en-US" sz="1100">
                <a:solidFill>
                  <a:srgbClr val="ED6B1C"/>
                </a:solidFill>
                <a:latin typeface="Geologica"/>
              </a:rPr>
              <a:t>Market developments</a:t>
            </a:r>
            <a:br>
              <a:rPr lang="ru-RU" sz="1100">
                <a:solidFill>
                  <a:schemeClr val="bg1">
                    <a:lumMod val="95000"/>
                  </a:schemeClr>
                </a:solidFill>
                <a:latin typeface="Geologica"/>
              </a:rPr>
            </a:br>
            <a:r>
              <a:rPr kumimoji="0" lang="ru-RU" sz="800" b="0" i="1" u="none" strike="noStrike" kern="1200" cap="none" spc="0" normalizeH="0" baseline="0" noProof="0">
                <a:ln>
                  <a:noFill/>
                </a:ln>
                <a:solidFill>
                  <a:prstClr val="black">
                    <a:lumMod val="50000"/>
                    <a:lumOff val="50000"/>
                  </a:prstClr>
                </a:solidFill>
                <a:effectLst/>
                <a:uLnTx/>
                <a:uFillTx/>
                <a:latin typeface="Geologica" pitchFamily="2" charset="0"/>
                <a:ea typeface="+mn-ea"/>
                <a:cs typeface="+mn-cs"/>
              </a:rPr>
              <a:t> </a:t>
            </a:r>
            <a:r>
              <a:rPr kumimoji="0" lang="en-US" sz="800" b="0" i="1" u="none" strike="noStrike" kern="1200" cap="none" spc="0" normalizeH="0" baseline="0" noProof="0">
                <a:ln>
                  <a:noFill/>
                </a:ln>
                <a:solidFill>
                  <a:prstClr val="black">
                    <a:lumMod val="50000"/>
                    <a:lumOff val="50000"/>
                  </a:prstClr>
                </a:solidFill>
                <a:effectLst/>
                <a:uLnTx/>
                <a:uFillTx/>
                <a:latin typeface="Geologica" pitchFamily="2" charset="0"/>
                <a:ea typeface="+mn-ea"/>
                <a:cs typeface="+mn-cs"/>
              </a:rPr>
              <a:t>    Aviation industry</a:t>
            </a:r>
            <a:endParaRPr lang="ru-KZ" sz="1100">
              <a:solidFill>
                <a:schemeClr val="bg1">
                  <a:lumMod val="95000"/>
                </a:schemeClr>
              </a:solidFill>
              <a:latin typeface="Geologica" pitchFamily="2" charset="0"/>
            </a:endParaRPr>
          </a:p>
        </p:txBody>
      </p:sp>
    </p:spTree>
    <p:extLst>
      <p:ext uri="{BB962C8B-B14F-4D97-AF65-F5344CB8AC3E}">
        <p14:creationId xmlns:p14="http://schemas.microsoft.com/office/powerpoint/2010/main" val="3034360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554"/>
        </a:solidFill>
        <a:effectLst/>
      </p:bgPr>
    </p:bg>
    <p:spTree>
      <p:nvGrpSpPr>
        <p:cNvPr id="1" name="">
          <a:extLst>
            <a:ext uri="{FF2B5EF4-FFF2-40B4-BE49-F238E27FC236}">
              <a16:creationId xmlns:a16="http://schemas.microsoft.com/office/drawing/2014/main" id="{E3A95FCB-65E4-FD9E-1921-9FA091283299}"/>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920AC796-8ED9-B857-169A-4BC04B1EF165}"/>
              </a:ext>
            </a:extLst>
          </p:cNvPr>
          <p:cNvPicPr>
            <a:picLocks noChangeAspect="1"/>
          </p:cNvPicPr>
          <p:nvPr/>
        </p:nvPicPr>
        <p:blipFill>
          <a:blip r:embed="rId3">
            <a:alphaModFix amt="43000"/>
            <a:extLst>
              <a:ext uri="{28A0092B-C50C-407E-A947-70E740481C1C}">
                <a14:useLocalDpi xmlns:a14="http://schemas.microsoft.com/office/drawing/2010/main" val="0"/>
              </a:ext>
            </a:extLst>
          </a:blip>
          <a:srcRect l="60057" t="1230" r="4639" b="7404"/>
          <a:stretch>
            <a:fillRect/>
          </a:stretch>
        </p:blipFill>
        <p:spPr>
          <a:xfrm>
            <a:off x="0" y="0"/>
            <a:ext cx="6858000" cy="9906000"/>
          </a:xfrm>
          <a:prstGeom prst="rect">
            <a:avLst/>
          </a:prstGeom>
        </p:spPr>
      </p:pic>
      <p:sp>
        <p:nvSpPr>
          <p:cNvPr id="6" name="Прямоугольник: скругленные углы 5">
            <a:extLst>
              <a:ext uri="{FF2B5EF4-FFF2-40B4-BE49-F238E27FC236}">
                <a16:creationId xmlns:a16="http://schemas.microsoft.com/office/drawing/2014/main" id="{395DD181-F81D-CDF7-E5F8-102DAF5677A8}"/>
              </a:ext>
            </a:extLst>
          </p:cNvPr>
          <p:cNvSpPr/>
          <p:nvPr/>
        </p:nvSpPr>
        <p:spPr>
          <a:xfrm>
            <a:off x="620713" y="1297030"/>
            <a:ext cx="5545137" cy="7940633"/>
          </a:xfrm>
          <a:prstGeom prst="roundRect">
            <a:avLst>
              <a:gd name="adj" fmla="val 1709"/>
            </a:avLst>
          </a:prstGeom>
          <a:solidFill>
            <a:srgbClr val="002554">
              <a:alpha val="85000"/>
            </a:srgbClr>
          </a:solidFill>
          <a:ln w="31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Box 4">
            <a:extLst>
              <a:ext uri="{FF2B5EF4-FFF2-40B4-BE49-F238E27FC236}">
                <a16:creationId xmlns:a16="http://schemas.microsoft.com/office/drawing/2014/main" id="{9398F44A-59AF-72C4-A032-F5E887CF2DFA}"/>
              </a:ext>
            </a:extLst>
          </p:cNvPr>
          <p:cNvSpPr txBox="1"/>
          <p:nvPr/>
        </p:nvSpPr>
        <p:spPr>
          <a:xfrm>
            <a:off x="620713" y="668337"/>
            <a:ext cx="5205804" cy="461665"/>
          </a:xfrm>
          <a:prstGeom prst="rect">
            <a:avLst/>
          </a:prstGeom>
          <a:noFill/>
        </p:spPr>
        <p:txBody>
          <a:bodyPr wrap="square" lIns="0" tIns="45720" rIns="91440" bIns="45720" anchor="t">
            <a:spAutoFit/>
          </a:bodyPr>
          <a:lstStyle/>
          <a:p>
            <a:pPr defTabSz="514396">
              <a:spcBef>
                <a:spcPct val="0"/>
              </a:spcBef>
              <a:defRPr/>
            </a:pPr>
            <a:r>
              <a:rPr lang="en-GB" sz="2400" noProof="0">
                <a:solidFill>
                  <a:srgbClr val="ED6B1C"/>
                </a:solidFill>
                <a:latin typeface="Geologica Light" pitchFamily="2" charset="0"/>
                <a:cs typeface="Arial"/>
              </a:rPr>
              <a:t>DI</a:t>
            </a:r>
            <a:r>
              <a:rPr lang="en-GB" sz="2400" noProof="0">
                <a:solidFill>
                  <a:srgbClr val="ED6B1C"/>
                </a:solidFill>
                <a:latin typeface="Geologica Light" pitchFamily="2" charset="0"/>
              </a:rPr>
              <a:t>SCLAIMER</a:t>
            </a:r>
          </a:p>
        </p:txBody>
      </p:sp>
      <p:sp>
        <p:nvSpPr>
          <p:cNvPr id="2" name="TextBox 1">
            <a:extLst>
              <a:ext uri="{FF2B5EF4-FFF2-40B4-BE49-F238E27FC236}">
                <a16:creationId xmlns:a16="http://schemas.microsoft.com/office/drawing/2014/main" id="{4B49AB95-2A31-4D82-C068-0BEDB832C010}"/>
              </a:ext>
            </a:extLst>
          </p:cNvPr>
          <p:cNvSpPr txBox="1"/>
          <p:nvPr/>
        </p:nvSpPr>
        <p:spPr>
          <a:xfrm>
            <a:off x="986144" y="1662081"/>
            <a:ext cx="4814273" cy="7663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GB" sz="1200" noProof="0">
                <a:solidFill>
                  <a:srgbClr val="FFFFFF"/>
                </a:solidFill>
                <a:latin typeface="Geologica Thin" pitchFamily="2" charset="0"/>
                <a:cs typeface="Arial"/>
              </a:rPr>
              <a:t>This “AIFC Analytical Digest” (“digest”) has been prepared for informational purposes only and does not constitute legal, financial, or professional advice. </a:t>
            </a:r>
            <a:br>
              <a:rPr lang="en-GB" sz="1200" noProof="0">
                <a:latin typeface="Geologica Thin" pitchFamily="2" charset="0"/>
                <a:cs typeface="Arial"/>
              </a:rPr>
            </a:br>
            <a:r>
              <a:rPr lang="en-GB" sz="1200" noProof="0">
                <a:solidFill>
                  <a:srgbClr val="FFFFFF"/>
                </a:solidFill>
                <a:latin typeface="Geologica Thin" pitchFamily="2" charset="0"/>
                <a:cs typeface="Arial"/>
              </a:rPr>
              <a:t>The information contained in this digest is provided on an "as is" basis without any representations or warranties, express or implied, regarding the accuracy, completeness, or reliability of the information. </a:t>
            </a:r>
            <a:endParaRPr lang="en-GB" sz="1200" noProof="0">
              <a:solidFill>
                <a:srgbClr val="FFFFFF"/>
              </a:solidFill>
              <a:latin typeface="Geologica Thin" pitchFamily="2" charset="0"/>
            </a:endParaRPr>
          </a:p>
          <a:p>
            <a:pPr>
              <a:spcAft>
                <a:spcPts val="800"/>
              </a:spcAft>
            </a:pPr>
            <a:r>
              <a:rPr lang="en-GB" sz="1200" noProof="0">
                <a:solidFill>
                  <a:srgbClr val="FFFFFF"/>
                </a:solidFill>
                <a:latin typeface="Geologica Thin" pitchFamily="2" charset="0"/>
                <a:cs typeface="Arial"/>
              </a:rPr>
              <a:t>The content of this digest may contain opinions, projections, or forward-looking statements that are subject to change without notice. Any reliance you place on the information contained in this review is strictly at your own risk. We disclaim all liability and responsibility arising from any reliance placed on such materials by you or any other party. </a:t>
            </a:r>
          </a:p>
          <a:p>
            <a:pPr>
              <a:spcAft>
                <a:spcPts val="800"/>
              </a:spcAft>
            </a:pPr>
            <a:r>
              <a:rPr lang="en-GB" sz="1200" noProof="0">
                <a:solidFill>
                  <a:srgbClr val="FFFFFF"/>
                </a:solidFill>
                <a:latin typeface="Geologica Thin" pitchFamily="2" charset="0"/>
                <a:cs typeface="Arial"/>
              </a:rPr>
              <a:t>This digest may reference external sources or links to third-party websites for additional information or context. However, we do not endorse or control the content of any third-party websites and are not responsible for the accuracy, legality, or content of such websites. </a:t>
            </a:r>
          </a:p>
          <a:p>
            <a:pPr>
              <a:spcAft>
                <a:spcPts val="800"/>
              </a:spcAft>
            </a:pPr>
            <a:r>
              <a:rPr lang="en-GB" sz="1200" noProof="0">
                <a:solidFill>
                  <a:srgbClr val="FFFFFF"/>
                </a:solidFill>
                <a:latin typeface="Geologica Thin" pitchFamily="2" charset="0"/>
                <a:cs typeface="Arial"/>
              </a:rPr>
              <a:t>Nothing in this digest should be construed as creating a client relationship between the reader and our organization. If you require legal, financial, or professional advice, you should consult with a qualified professional who can provide tailored advice based on your specific circumstances. </a:t>
            </a:r>
          </a:p>
          <a:p>
            <a:pPr>
              <a:spcAft>
                <a:spcPts val="800"/>
              </a:spcAft>
            </a:pPr>
            <a:r>
              <a:rPr lang="en-GB" sz="1200" noProof="0">
                <a:solidFill>
                  <a:srgbClr val="FFFFFF"/>
                </a:solidFill>
                <a:latin typeface="Geologica Thin" pitchFamily="2" charset="0"/>
                <a:cs typeface="Arial"/>
              </a:rPr>
              <a:t>We make no representations or warranties regarding the suitability, reliability, availability, timeliness, or accuracy of the information contained in this digest </a:t>
            </a:r>
            <a:br>
              <a:rPr lang="en-GB" sz="1200" noProof="0">
                <a:latin typeface="Geologica Thin" pitchFamily="2" charset="0"/>
                <a:cs typeface="Arial"/>
              </a:rPr>
            </a:br>
            <a:r>
              <a:rPr lang="en-GB" sz="1200" noProof="0">
                <a:solidFill>
                  <a:srgbClr val="FFFFFF"/>
                </a:solidFill>
                <a:latin typeface="Geologica Thin" pitchFamily="2" charset="0"/>
                <a:cs typeface="Arial"/>
              </a:rPr>
              <a:t>for any purpose. </a:t>
            </a:r>
          </a:p>
          <a:p>
            <a:pPr>
              <a:spcAft>
                <a:spcPts val="800"/>
              </a:spcAft>
            </a:pPr>
            <a:r>
              <a:rPr lang="en-GB" sz="1200" noProof="0">
                <a:solidFill>
                  <a:srgbClr val="FFFFFF"/>
                </a:solidFill>
                <a:latin typeface="Geologica Thin" pitchFamily="2" charset="0"/>
                <a:cs typeface="Arial"/>
              </a:rPr>
              <a:t>We shall not be liable for any direct, indirect, incidental, special, consequential, </a:t>
            </a:r>
            <a:br>
              <a:rPr lang="en-GB" sz="1200" noProof="0">
                <a:latin typeface="Geologica Thin" pitchFamily="2" charset="0"/>
                <a:cs typeface="Arial"/>
              </a:rPr>
            </a:br>
            <a:r>
              <a:rPr lang="en-GB" sz="1200" noProof="0">
                <a:solidFill>
                  <a:srgbClr val="FFFFFF"/>
                </a:solidFill>
                <a:latin typeface="Geologica Thin" pitchFamily="2" charset="0"/>
                <a:cs typeface="Arial"/>
              </a:rPr>
              <a:t>or punitive damages arising out of your use or inability to use this digest. </a:t>
            </a:r>
          </a:p>
          <a:p>
            <a:pPr>
              <a:spcAft>
                <a:spcPts val="800"/>
              </a:spcAft>
            </a:pPr>
            <a:r>
              <a:rPr lang="en-GB" sz="1200" noProof="0">
                <a:solidFill>
                  <a:srgbClr val="FFFFFF"/>
                </a:solidFill>
                <a:latin typeface="Geologica Thin" pitchFamily="2" charset="0"/>
                <a:cs typeface="Arial"/>
              </a:rPr>
              <a:t>We reserve the right to modify or update this digest at any time without prior notice. </a:t>
            </a:r>
            <a:br>
              <a:rPr lang="en-GB" sz="1200" noProof="0">
                <a:solidFill>
                  <a:srgbClr val="FFFFFF"/>
                </a:solidFill>
                <a:latin typeface="Geologica Thin" pitchFamily="2" charset="0"/>
                <a:cs typeface="Arial"/>
              </a:rPr>
            </a:br>
            <a:endParaRPr lang="en-GB" sz="1200" noProof="0">
              <a:solidFill>
                <a:srgbClr val="FFFFFF"/>
              </a:solidFill>
              <a:latin typeface="Geologica Thin" pitchFamily="2" charset="0"/>
              <a:cs typeface="Arial"/>
            </a:endParaRPr>
          </a:p>
          <a:p>
            <a:pPr>
              <a:spcAft>
                <a:spcPts val="800"/>
              </a:spcAft>
            </a:pPr>
            <a:r>
              <a:rPr lang="en-GB" sz="1200" noProof="0">
                <a:solidFill>
                  <a:srgbClr val="FFFFFF"/>
                </a:solidFill>
                <a:latin typeface="Geologica Thin" pitchFamily="2" charset="0"/>
                <a:cs typeface="Arial"/>
              </a:rPr>
              <a:t>All data in this digest is as of 19 March 2026.</a:t>
            </a:r>
            <a:endParaRPr lang="en-GB" sz="1200" noProof="0">
              <a:solidFill>
                <a:srgbClr val="FFFFFF"/>
              </a:solidFill>
              <a:latin typeface="Geologica Thin" pitchFamily="2" charset="0"/>
            </a:endParaRPr>
          </a:p>
          <a:p>
            <a:pPr marL="0" marR="0" indent="0" algn="l" defTabSz="914400" rtl="0" fontAlgn="auto" latinLnBrk="0" hangingPunct="0">
              <a:lnSpc>
                <a:spcPct val="100000"/>
              </a:lnSpc>
              <a:spcBef>
                <a:spcPts val="0"/>
              </a:spcBef>
              <a:spcAft>
                <a:spcPts val="800"/>
              </a:spcAft>
              <a:buClrTx/>
              <a:buSzTx/>
              <a:buFontTx/>
              <a:buNone/>
              <a:tabLst/>
            </a:pPr>
            <a:endParaRPr kumimoji="0" lang="en-GB" sz="1200" b="0" i="0" u="none" strike="noStrike" cap="none" spc="0" normalizeH="0" baseline="0" noProof="0">
              <a:ln>
                <a:noFill/>
              </a:ln>
              <a:solidFill>
                <a:srgbClr val="FFFFFF"/>
              </a:solidFill>
              <a:effectLst/>
              <a:uFillTx/>
              <a:latin typeface="Geologica Thin" pitchFamily="2" charset="0"/>
              <a:cs typeface="Arial"/>
              <a:sym typeface="Arial"/>
            </a:endParaRPr>
          </a:p>
        </p:txBody>
      </p:sp>
      <p:pic>
        <p:nvPicPr>
          <p:cNvPr id="7" name="Graphic 6">
            <a:extLst>
              <a:ext uri="{FF2B5EF4-FFF2-40B4-BE49-F238E27FC236}">
                <a16:creationId xmlns:a16="http://schemas.microsoft.com/office/drawing/2014/main" id="{F2A95C7F-A885-ED0F-181D-21B608F21B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84279" y="464264"/>
            <a:ext cx="995494" cy="420710"/>
          </a:xfrm>
          <a:prstGeom prst="rect">
            <a:avLst/>
          </a:prstGeom>
        </p:spPr>
      </p:pic>
    </p:spTree>
    <p:extLst>
      <p:ext uri="{BB962C8B-B14F-4D97-AF65-F5344CB8AC3E}">
        <p14:creationId xmlns:p14="http://schemas.microsoft.com/office/powerpoint/2010/main" val="1496520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2199EA2-AE95-4554-9B94-458568234B0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5619" t="41349"/>
          <a:stretch>
            <a:fillRect/>
          </a:stretch>
        </p:blipFill>
        <p:spPr>
          <a:xfrm rot="10800000">
            <a:off x="0" y="-1"/>
            <a:ext cx="6858000" cy="9906000"/>
          </a:xfrm>
          <a:prstGeom prst="rect">
            <a:avLst/>
          </a:prstGeom>
        </p:spPr>
      </p:pic>
      <p:sp>
        <p:nvSpPr>
          <p:cNvPr id="41" name="Rectangle 40">
            <a:extLst>
              <a:ext uri="{FF2B5EF4-FFF2-40B4-BE49-F238E27FC236}">
                <a16:creationId xmlns:a16="http://schemas.microsoft.com/office/drawing/2014/main" id="{38A7C46E-532A-DD4A-48B7-EED70692DBF2}"/>
              </a:ext>
            </a:extLst>
          </p:cNvPr>
          <p:cNvSpPr/>
          <p:nvPr/>
        </p:nvSpPr>
        <p:spPr>
          <a:xfrm>
            <a:off x="3383050" y="1109305"/>
            <a:ext cx="2512100" cy="126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0250" rtlCol="0" anchor="ctr"/>
          <a:lstStyle/>
          <a:p>
            <a:pPr defTabSz="514350">
              <a:defRPr/>
            </a:pPr>
            <a:r>
              <a:rPr lang="en-GB" sz="2000" noProof="0">
                <a:solidFill>
                  <a:srgbClr val="ED6B1C"/>
                </a:solidFill>
                <a:latin typeface="Geologica" pitchFamily="2" charset="0"/>
              </a:rPr>
              <a:t>CONTACT INFORMATION</a:t>
            </a:r>
          </a:p>
        </p:txBody>
      </p:sp>
      <p:sp>
        <p:nvSpPr>
          <p:cNvPr id="114" name="TextBox 113">
            <a:extLst>
              <a:ext uri="{FF2B5EF4-FFF2-40B4-BE49-F238E27FC236}">
                <a16:creationId xmlns:a16="http://schemas.microsoft.com/office/drawing/2014/main" id="{4A3AEF89-665D-61D1-A1BF-80120B0AC8F1}"/>
              </a:ext>
            </a:extLst>
          </p:cNvPr>
          <p:cNvSpPr txBox="1"/>
          <p:nvPr/>
        </p:nvSpPr>
        <p:spPr>
          <a:xfrm>
            <a:off x="3766202" y="1740828"/>
            <a:ext cx="2443183" cy="248209"/>
          </a:xfrm>
          <a:prstGeom prst="rect">
            <a:avLst/>
          </a:prstGeom>
          <a:noFill/>
        </p:spPr>
        <p:txBody>
          <a:bodyPr wrap="square" lIns="0">
            <a:spAutoFit/>
          </a:bodyPr>
          <a:lstStyle>
            <a:defPPr>
              <a:defRPr lang="ru-KZ"/>
            </a:defPPr>
            <a:lvl1pPr defTabSz="514350">
              <a:defRPr sz="1013">
                <a:solidFill>
                  <a:srgbClr val="FFFFFF"/>
                </a:solidFill>
                <a:latin typeface="Montserrat" panose="00000500000000000000" pitchFamily="2" charset="-52"/>
                <a:cs typeface="Mongolian Baiti" panose="03000500000000000000" pitchFamily="66" charset="0"/>
              </a:defRPr>
            </a:lvl1pPr>
          </a:lstStyle>
          <a:p>
            <a:r>
              <a:rPr lang="en-GB" noProof="0">
                <a:latin typeface="Geologica Light" pitchFamily="2" charset="0"/>
              </a:rPr>
              <a:t>industry.analysis@aifc.kz</a:t>
            </a:r>
          </a:p>
        </p:txBody>
      </p:sp>
      <p:sp>
        <p:nvSpPr>
          <p:cNvPr id="9" name="TextBox 24">
            <a:extLst>
              <a:ext uri="{FF2B5EF4-FFF2-40B4-BE49-F238E27FC236}">
                <a16:creationId xmlns:a16="http://schemas.microsoft.com/office/drawing/2014/main" id="{F9D16FF2-A513-9803-29EA-11B6AB3618C4}"/>
              </a:ext>
            </a:extLst>
          </p:cNvPr>
          <p:cNvSpPr txBox="1"/>
          <p:nvPr/>
        </p:nvSpPr>
        <p:spPr>
          <a:xfrm>
            <a:off x="611451" y="1262130"/>
            <a:ext cx="1598350" cy="248209"/>
          </a:xfrm>
          <a:prstGeom prst="rect">
            <a:avLst/>
          </a:prstGeom>
        </p:spPr>
        <p:txBody>
          <a:bodyPr wrap="square" lIns="0" tIns="0" rIns="0" bIns="0" rtlCol="0" anchor="t">
            <a:spAutoFit/>
          </a:bodyPr>
          <a:lstStyle/>
          <a:p>
            <a:pPr defTabSz="514350">
              <a:lnSpc>
                <a:spcPct val="120000"/>
              </a:lnSpc>
              <a:spcBef>
                <a:spcPct val="0"/>
              </a:spcBef>
              <a:defRPr/>
            </a:pPr>
            <a:r>
              <a:rPr lang="en-GB" sz="1400" noProof="0">
                <a:solidFill>
                  <a:prstClr val="white"/>
                </a:solidFill>
                <a:latin typeface="Geologica Thin" pitchFamily="2" charset="0"/>
              </a:rPr>
              <a:t>AIFC Insights</a:t>
            </a:r>
          </a:p>
        </p:txBody>
      </p:sp>
      <p:sp>
        <p:nvSpPr>
          <p:cNvPr id="150" name="Rectangle 149">
            <a:extLst>
              <a:ext uri="{FF2B5EF4-FFF2-40B4-BE49-F238E27FC236}">
                <a16:creationId xmlns:a16="http://schemas.microsoft.com/office/drawing/2014/main" id="{494A88F3-CDB5-5ED6-4D55-03F153C93601}"/>
              </a:ext>
            </a:extLst>
          </p:cNvPr>
          <p:cNvSpPr/>
          <p:nvPr/>
        </p:nvSpPr>
        <p:spPr>
          <a:xfrm>
            <a:off x="611450" y="975245"/>
            <a:ext cx="2512100" cy="197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defTabSz="514350">
              <a:defRPr/>
            </a:pPr>
            <a:r>
              <a:rPr lang="en-GB" sz="2000" noProof="0">
                <a:solidFill>
                  <a:srgbClr val="ED6B1C"/>
                </a:solidFill>
                <a:latin typeface="Geologica" pitchFamily="2" charset="0"/>
              </a:rPr>
              <a:t>AUTHORS</a:t>
            </a:r>
          </a:p>
        </p:txBody>
      </p:sp>
      <p:sp>
        <p:nvSpPr>
          <p:cNvPr id="4" name="TextBox 3">
            <a:extLst>
              <a:ext uri="{FF2B5EF4-FFF2-40B4-BE49-F238E27FC236}">
                <a16:creationId xmlns:a16="http://schemas.microsoft.com/office/drawing/2014/main" id="{61112C06-A8A0-A7C6-7D80-378BACD6F6FB}"/>
              </a:ext>
            </a:extLst>
          </p:cNvPr>
          <p:cNvSpPr txBox="1"/>
          <p:nvPr/>
        </p:nvSpPr>
        <p:spPr>
          <a:xfrm>
            <a:off x="525436" y="1740828"/>
            <a:ext cx="2312025" cy="2558842"/>
          </a:xfrm>
          <a:prstGeom prst="rect">
            <a:avLst/>
          </a:prstGeom>
          <a:noFill/>
        </p:spPr>
        <p:txBody>
          <a:bodyPr wrap="square">
            <a:spAutoFit/>
          </a:bodyPr>
          <a:lstStyle/>
          <a:p>
            <a:pPr defTabSz="514350">
              <a:lnSpc>
                <a:spcPct val="120000"/>
              </a:lnSpc>
              <a:spcBef>
                <a:spcPts val="600"/>
              </a:spcBef>
              <a:defRPr/>
            </a:pPr>
            <a:r>
              <a:rPr lang="en-GB" sz="1400" noProof="0">
                <a:solidFill>
                  <a:schemeClr val="bg1">
                    <a:lumMod val="85000"/>
                  </a:schemeClr>
                </a:solidFill>
                <a:latin typeface="Geologica Light" pitchFamily="2" charset="0"/>
              </a:rPr>
              <a:t>Ayan Tuleshev</a:t>
            </a:r>
            <a:br>
              <a:rPr lang="en-GB" sz="1400" noProof="0">
                <a:solidFill>
                  <a:prstClr val="white"/>
                </a:solidFill>
                <a:latin typeface="Geologica Thin" pitchFamily="2" charset="0"/>
              </a:rPr>
            </a:br>
            <a:r>
              <a:rPr lang="en-GB" sz="1100" noProof="0">
                <a:solidFill>
                  <a:prstClr val="white"/>
                </a:solidFill>
                <a:latin typeface="Geologica Thin" pitchFamily="2" charset="0"/>
              </a:rPr>
              <a:t>Director, </a:t>
            </a:r>
            <a:br>
              <a:rPr lang="en-GB" sz="1100" noProof="0">
                <a:solidFill>
                  <a:prstClr val="white"/>
                </a:solidFill>
                <a:latin typeface="Geologica Thin" pitchFamily="2" charset="0"/>
              </a:rPr>
            </a:br>
            <a:r>
              <a:rPr lang="en-GB" sz="1100" noProof="0">
                <a:solidFill>
                  <a:prstClr val="white"/>
                </a:solidFill>
                <a:latin typeface="Geologica Thin" pitchFamily="2" charset="0"/>
              </a:rPr>
              <a:t>Industry Analysis Department</a:t>
            </a:r>
            <a:endParaRPr lang="en-GB" sz="1400" noProof="0">
              <a:solidFill>
                <a:prstClr val="white"/>
              </a:solidFill>
              <a:latin typeface="Geologica Thin" pitchFamily="2" charset="0"/>
            </a:endParaRPr>
          </a:p>
          <a:p>
            <a:pPr defTabSz="514350">
              <a:lnSpc>
                <a:spcPct val="120000"/>
              </a:lnSpc>
              <a:spcBef>
                <a:spcPts val="600"/>
              </a:spcBef>
              <a:defRPr/>
            </a:pPr>
            <a:r>
              <a:rPr lang="en-GB" sz="1400" noProof="0">
                <a:solidFill>
                  <a:schemeClr val="bg1">
                    <a:lumMod val="85000"/>
                  </a:schemeClr>
                </a:solidFill>
                <a:latin typeface="Geologica Light" pitchFamily="2" charset="0"/>
              </a:rPr>
              <a:t>Diana Assaubayeva</a:t>
            </a:r>
            <a:br>
              <a:rPr lang="en-GB" sz="1400" noProof="0">
                <a:solidFill>
                  <a:prstClr val="white"/>
                </a:solidFill>
                <a:latin typeface="Geologica Thin" pitchFamily="2" charset="0"/>
              </a:rPr>
            </a:br>
            <a:r>
              <a:rPr lang="en-GB" sz="1100" noProof="0">
                <a:solidFill>
                  <a:prstClr val="white"/>
                </a:solidFill>
                <a:latin typeface="Geologica Thin" pitchFamily="2" charset="0"/>
              </a:rPr>
              <a:t>Senior Manager, </a:t>
            </a:r>
            <a:br>
              <a:rPr lang="en-GB" sz="1100" noProof="0">
                <a:solidFill>
                  <a:prstClr val="white"/>
                </a:solidFill>
                <a:latin typeface="Geologica Thin" pitchFamily="2" charset="0"/>
              </a:rPr>
            </a:br>
            <a:r>
              <a:rPr lang="en-GB" sz="1100" noProof="0">
                <a:solidFill>
                  <a:prstClr val="white"/>
                </a:solidFill>
                <a:latin typeface="Geologica Thin" pitchFamily="2" charset="0"/>
              </a:rPr>
              <a:t>Industry Analysis Department</a:t>
            </a:r>
          </a:p>
          <a:p>
            <a:pPr defTabSz="514350">
              <a:lnSpc>
                <a:spcPct val="120000"/>
              </a:lnSpc>
              <a:spcBef>
                <a:spcPts val="600"/>
              </a:spcBef>
              <a:defRPr/>
            </a:pPr>
            <a:r>
              <a:rPr lang="en-GB" sz="1400" noProof="0">
                <a:solidFill>
                  <a:prstClr val="white"/>
                </a:solidFill>
                <a:latin typeface="Geologica Light" pitchFamily="2" charset="0"/>
              </a:rPr>
              <a:t>Dana Abdykayeva</a:t>
            </a:r>
            <a:br>
              <a:rPr lang="en-GB" sz="1600" noProof="0">
                <a:solidFill>
                  <a:prstClr val="white"/>
                </a:solidFill>
                <a:latin typeface="Geologica Thin" pitchFamily="2" charset="0"/>
              </a:rPr>
            </a:br>
            <a:r>
              <a:rPr lang="en-GB" sz="1100" noProof="0">
                <a:solidFill>
                  <a:prstClr val="white"/>
                </a:solidFill>
                <a:latin typeface="Geologica Thin" pitchFamily="2" charset="0"/>
              </a:rPr>
              <a:t>Senior Manager, </a:t>
            </a:r>
            <a:br>
              <a:rPr lang="en-GB" sz="1100" noProof="0">
                <a:solidFill>
                  <a:prstClr val="white"/>
                </a:solidFill>
                <a:latin typeface="Geologica Thin" pitchFamily="2" charset="0"/>
              </a:rPr>
            </a:br>
            <a:r>
              <a:rPr lang="en-GB" sz="1100" noProof="0">
                <a:solidFill>
                  <a:prstClr val="white"/>
                </a:solidFill>
                <a:latin typeface="Geologica Thin" pitchFamily="2" charset="0"/>
              </a:rPr>
              <a:t>Industry Analysis Department</a:t>
            </a:r>
          </a:p>
          <a:p>
            <a:pPr defTabSz="514350">
              <a:lnSpc>
                <a:spcPct val="120000"/>
              </a:lnSpc>
              <a:spcBef>
                <a:spcPts val="600"/>
              </a:spcBef>
              <a:defRPr/>
            </a:pPr>
            <a:endParaRPr lang="en-GB" sz="1400" noProof="0">
              <a:solidFill>
                <a:prstClr val="white"/>
              </a:solidFill>
              <a:latin typeface="Geologica Thin" pitchFamily="2" charset="0"/>
            </a:endParaRPr>
          </a:p>
        </p:txBody>
      </p:sp>
      <p:pic>
        <p:nvPicPr>
          <p:cNvPr id="7" name="Graphic 6">
            <a:extLst>
              <a:ext uri="{FF2B5EF4-FFF2-40B4-BE49-F238E27FC236}">
                <a16:creationId xmlns:a16="http://schemas.microsoft.com/office/drawing/2014/main" id="{2F754600-C41F-DDB2-7383-B47A59D0EA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5436" y="8673890"/>
            <a:ext cx="1617519" cy="683587"/>
          </a:xfrm>
          <a:prstGeom prst="rect">
            <a:avLst/>
          </a:prstGeom>
        </p:spPr>
      </p:pic>
      <p:pic>
        <p:nvPicPr>
          <p:cNvPr id="8" name="Picture 13">
            <a:extLst>
              <a:ext uri="{FF2B5EF4-FFF2-40B4-BE49-F238E27FC236}">
                <a16:creationId xmlns:a16="http://schemas.microsoft.com/office/drawing/2014/main" id="{873A8C00-6C25-93DA-B47C-08FB4F04D1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8999" y="1740828"/>
            <a:ext cx="223888" cy="191731"/>
          </a:xfrm>
          <a:prstGeom prst="rect">
            <a:avLst/>
          </a:prstGeom>
        </p:spPr>
      </p:pic>
      <p:grpSp>
        <p:nvGrpSpPr>
          <p:cNvPr id="10" name="Группа 9">
            <a:extLst>
              <a:ext uri="{FF2B5EF4-FFF2-40B4-BE49-F238E27FC236}">
                <a16:creationId xmlns:a16="http://schemas.microsoft.com/office/drawing/2014/main" id="{47BD5B80-7948-D386-3554-191228EA013B}"/>
              </a:ext>
            </a:extLst>
          </p:cNvPr>
          <p:cNvGrpSpPr/>
          <p:nvPr/>
        </p:nvGrpSpPr>
        <p:grpSpPr>
          <a:xfrm>
            <a:off x="3428999" y="2169639"/>
            <a:ext cx="1450291" cy="1614879"/>
            <a:chOff x="9912350" y="6887748"/>
            <a:chExt cx="2895596" cy="3186527"/>
          </a:xfrm>
        </p:grpSpPr>
        <p:sp>
          <p:nvSpPr>
            <p:cNvPr id="11" name="Прямоугольник: скругленные углы 10">
              <a:extLst>
                <a:ext uri="{FF2B5EF4-FFF2-40B4-BE49-F238E27FC236}">
                  <a16:creationId xmlns:a16="http://schemas.microsoft.com/office/drawing/2014/main" id="{66B28BA2-6502-BB6D-B42A-8AA541086463}"/>
                </a:ext>
              </a:extLst>
            </p:cNvPr>
            <p:cNvSpPr/>
            <p:nvPr/>
          </p:nvSpPr>
          <p:spPr>
            <a:xfrm>
              <a:off x="9912350" y="6887748"/>
              <a:ext cx="2895596" cy="3186527"/>
            </a:xfrm>
            <a:prstGeom prst="roundRect">
              <a:avLst>
                <a:gd name="adj" fmla="val 7281"/>
              </a:avLst>
            </a:prstGeom>
            <a:solidFill>
              <a:schemeClr val="tx1">
                <a:lumMod val="85000"/>
                <a:lumOff val="15000"/>
              </a:schemeClr>
            </a:solidFill>
            <a:ln>
              <a:noFill/>
            </a:ln>
            <a:scene3d>
              <a:camera prst="orthographicFront"/>
              <a:lightRig rig="threePt" dir="t">
                <a:rot lat="0" lon="0" rev="3000000"/>
              </a:lightRig>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noProof="0"/>
            </a:p>
          </p:txBody>
        </p:sp>
        <p:sp>
          <p:nvSpPr>
            <p:cNvPr id="12" name="TextBox 20">
              <a:extLst>
                <a:ext uri="{FF2B5EF4-FFF2-40B4-BE49-F238E27FC236}">
                  <a16:creationId xmlns:a16="http://schemas.microsoft.com/office/drawing/2014/main" id="{084E6E14-5DFA-CB79-BB6B-D561950C793C}"/>
                </a:ext>
              </a:extLst>
            </p:cNvPr>
            <p:cNvSpPr txBox="1"/>
            <p:nvPr/>
          </p:nvSpPr>
          <p:spPr>
            <a:xfrm>
              <a:off x="10507150" y="9090804"/>
              <a:ext cx="1788904" cy="913053"/>
            </a:xfrm>
            <a:prstGeom prst="rect">
              <a:avLst/>
            </a:prstGeom>
          </p:spPr>
          <p:txBody>
            <a:bodyPr wrap="square" lIns="0" tIns="0" rIns="0" bIns="0" rtlCol="0" anchor="t">
              <a:spAutoFit/>
            </a:bodyPr>
            <a:lstStyle>
              <a:defPPr>
                <a:defRPr lang="en-US"/>
              </a:defPPr>
              <a:lvl1pPr>
                <a:lnSpc>
                  <a:spcPts val="3942"/>
                </a:lnSpc>
                <a:spcBef>
                  <a:spcPct val="0"/>
                </a:spcBef>
                <a:defRPr sz="2815">
                  <a:solidFill>
                    <a:srgbClr val="000000"/>
                  </a:solidFill>
                  <a:latin typeface="Montserrat" panose="00000500000000000000" pitchFamily="2" charset="-52"/>
                </a:defRPr>
              </a:lvl1pPr>
            </a:lstStyle>
            <a:p>
              <a:r>
                <a:rPr lang="en-GB" sz="1092" noProof="0">
                  <a:solidFill>
                    <a:schemeClr val="bg1"/>
                  </a:solidFill>
                  <a:latin typeface="Geologica Cursive Thin" pitchFamily="2" charset="0"/>
                </a:rPr>
                <a:t>www.aifc.kz</a:t>
              </a:r>
            </a:p>
          </p:txBody>
        </p:sp>
        <p:pic>
          <p:nvPicPr>
            <p:cNvPr id="13" name="Рисунок 12">
              <a:extLst>
                <a:ext uri="{FF2B5EF4-FFF2-40B4-BE49-F238E27FC236}">
                  <a16:creationId xmlns:a16="http://schemas.microsoft.com/office/drawing/2014/main" id="{9CA8EF48-06CD-06E4-8782-195AF7B5C73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8192" y="7141673"/>
              <a:ext cx="2416981" cy="2416981"/>
            </a:xfrm>
            <a:prstGeom prst="rect">
              <a:avLst/>
            </a:prstGeom>
          </p:spPr>
        </p:pic>
      </p:grpSp>
      <p:pic>
        <p:nvPicPr>
          <p:cNvPr id="17" name="Graphic 6">
            <a:extLst>
              <a:ext uri="{FF2B5EF4-FFF2-40B4-BE49-F238E27FC236}">
                <a16:creationId xmlns:a16="http://schemas.microsoft.com/office/drawing/2014/main" id="{5559CEF8-CE22-026B-2353-6B226D2797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84279" y="464264"/>
            <a:ext cx="995494" cy="420710"/>
          </a:xfrm>
          <a:prstGeom prst="rect">
            <a:avLst/>
          </a:prstGeom>
        </p:spPr>
      </p:pic>
    </p:spTree>
    <p:extLst>
      <p:ext uri="{BB962C8B-B14F-4D97-AF65-F5344CB8AC3E}">
        <p14:creationId xmlns:p14="http://schemas.microsoft.com/office/powerpoint/2010/main" val="3170590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eKSLR0XNI1Pxd4c6fAX7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BkTDSPLvuP_d_42tlmr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15cEKRPqBLH_Eu_uHq9s4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NdCPXNdKbg5pyaM.dDvi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eNvDZlCPZqCYWHagD.869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JAWED2eSuq3EoXq1JlHt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DWAxrfTwrc1_cVgwCxZi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1_A0PqfZZ2NbbOageVX_x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kxgsqNtT11uLmfA3t2EcA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Xu5AHN0TBLmlVZ2EQ5r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a0d0ChZ83JwDcnvsz9f1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PM4LYPjnwDtwhS7rL1LR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ZybeFFyKF_f1JARl9F7s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N4C.MKFPbPcH4T4RI.Nj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LH496NKv4T.jhxyzkJ8b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bInWZA.I8o7PLq1pLqBW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Gu7AshHgbSn89ODSHgH.a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4dmAQA1DGkRAthollha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y_bavW9MtOIakQSWK9hs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bJpFTtPcY9viMEH1zUn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0o4XP8e7iPk2Zz_wsqw8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zA6nv_S6Mchhhbme3nWi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lLQKp825YwKPFvkj.m4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fD.OvLUksgoz1LTegz9fQ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3z9mkhEbODVFf8tvmN3S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gFpJxI5lsySyT7rSW3f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7qwjHrXKyyAzXeVEQ3l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GiiVJA8mpbM4bL1ERoUbw"/>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Тема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4e53ada-0aec-4e08-93aa-968cf4dfe1b3" xsi:nil="true"/>
    <lcf76f155ced4ddcb4097134ff3c332f xmlns="12f91c91-eec5-4777-bd30-1220b4d022b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64D715CAC311419F5DD4BF57017259" ma:contentTypeVersion="16" ma:contentTypeDescription="Create a new document." ma:contentTypeScope="" ma:versionID="3946b260cef9db2239c462bb7df26def">
  <xsd:schema xmlns:xsd="http://www.w3.org/2001/XMLSchema" xmlns:xs="http://www.w3.org/2001/XMLSchema" xmlns:p="http://schemas.microsoft.com/office/2006/metadata/properties" xmlns:ns2="12f91c91-eec5-4777-bd30-1220b4d022b2" xmlns:ns3="64e53ada-0aec-4e08-93aa-968cf4dfe1b3" targetNamespace="http://schemas.microsoft.com/office/2006/metadata/properties" ma:root="true" ma:fieldsID="1eb1e6d4a15d63546b7b4616cfd1b445" ns2:_="" ns3:_="">
    <xsd:import namespace="12f91c91-eec5-4777-bd30-1220b4d022b2"/>
    <xsd:import namespace="64e53ada-0aec-4e08-93aa-968cf4dfe1b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MediaServiceLocatio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91c91-eec5-4777-bd30-1220b4d022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5b954b1-4efa-42bf-ba53-95e5a0aa476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e53ada-0aec-4e08-93aa-968cf4dfe1b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d70b4a-42b2-478f-b7df-8ab8b76c7fc1}" ma:internalName="TaxCatchAll" ma:showField="CatchAllData" ma:web="64e53ada-0aec-4e08-93aa-968cf4dfe1b3">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D85F4-2D8A-46B1-81C7-396CEB600DA9}">
  <ds:schemaRefs>
    <ds:schemaRef ds:uri="12f91c91-eec5-4777-bd30-1220b4d022b2"/>
    <ds:schemaRef ds:uri="64e53ada-0aec-4e08-93aa-968cf4dfe1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C5095D-C351-46D2-99BE-F874B664EA5E}">
  <ds:schemaRefs>
    <ds:schemaRef ds:uri="http://schemas.microsoft.com/sharepoint/v3/contenttype/forms"/>
  </ds:schemaRefs>
</ds:datastoreItem>
</file>

<file path=customXml/itemProps3.xml><?xml version="1.0" encoding="utf-8"?>
<ds:datastoreItem xmlns:ds="http://schemas.openxmlformats.org/officeDocument/2006/customXml" ds:itemID="{05BEDD6C-0897-4976-9B73-383984549E6C}">
  <ds:schemaRefs>
    <ds:schemaRef ds:uri="12f91c91-eec5-4777-bd30-1220b4d022b2"/>
    <ds:schemaRef ds:uri="64e53ada-0aec-4e08-93aa-968cf4dfe1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bf47948-c1be-432d-8804-07eb905182f1}" enabled="0" method="" siteId="{1bf47948-c1be-432d-8804-07eb905182f1}"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A4 Paper (210x297 mm)</PresentationFormat>
  <Slides>7</Slides>
  <Notes>4</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Diana Assaubayeva</dc:creator>
  <cp:revision>2</cp:revision>
  <cp:lastPrinted>2026-02-25T09:51:55Z</cp:lastPrinted>
  <dcterms:created xsi:type="dcterms:W3CDTF">2026-02-03T11:43:03Z</dcterms:created>
  <dcterms:modified xsi:type="dcterms:W3CDTF">2026-03-20T06:31:02Z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0x0101001064D715CAC311419F5DD4BF57017259</vt:lpwstr>
  </property>
  <property fmtid="{D5CDD505-2E9C-101B-9397-08002B2CF9AE}" pid="3" name="MediaServiceImageTags">
    <vt:lpwstr/>
  </property>
</Properties>
</file>